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handoutMasterIdLst>
    <p:handoutMasterId r:id="rId17"/>
  </p:handoutMasterIdLst>
  <p:sldIdLst>
    <p:sldId id="358" r:id="rId3"/>
    <p:sldId id="359" r:id="rId4"/>
    <p:sldId id="786" r:id="rId5"/>
    <p:sldId id="788" r:id="rId6"/>
    <p:sldId id="787" r:id="rId7"/>
    <p:sldId id="789" r:id="rId8"/>
    <p:sldId id="790" r:id="rId9"/>
    <p:sldId id="791" r:id="rId10"/>
    <p:sldId id="792" r:id="rId11"/>
    <p:sldId id="794" r:id="rId12"/>
    <p:sldId id="795" r:id="rId13"/>
    <p:sldId id="793" r:id="rId14"/>
    <p:sldId id="785"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6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18" autoAdjust="0"/>
    <p:restoredTop sz="94660"/>
  </p:normalViewPr>
  <p:slideViewPr>
    <p:cSldViewPr>
      <p:cViewPr varScale="1">
        <p:scale>
          <a:sx n="113" d="100"/>
          <a:sy n="113" d="100"/>
        </p:scale>
        <p:origin x="1614" y="96"/>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6D42DA-E7E1-4363-B8D0-48DFF1C26431}" type="doc">
      <dgm:prSet loTypeId="urn:microsoft.com/office/officeart/2005/8/layout/vList2" loCatId="list" qsTypeId="urn:microsoft.com/office/officeart/2005/8/quickstyle/3d1" qsCatId="3D" csTypeId="urn:microsoft.com/office/officeart/2005/8/colors/accent5_1" csCatId="accent5" phldr="1"/>
      <dgm:spPr/>
      <dgm:t>
        <a:bodyPr/>
        <a:lstStyle/>
        <a:p>
          <a:endParaRPr lang="en-US"/>
        </a:p>
      </dgm:t>
    </dgm:pt>
    <dgm:pt modelId="{05A9F975-86B4-444C-8072-9E099E933C98}">
      <dgm:prSet phldrT="[Text]" custT="1"/>
      <dgm:spPr/>
      <dgm:t>
        <a:bodyPr/>
        <a:lstStyle/>
        <a:p>
          <a:pPr algn="just"/>
          <a:r>
            <a:rPr lang="mn-MN" sz="2000" b="0" dirty="0" smtClean="0">
              <a:latin typeface="Times New Roman" pitchFamily="18" charset="0"/>
              <a:cs typeface="Times New Roman" pitchFamily="18" charset="0"/>
            </a:rPr>
            <a:t>Хүний нөөцийн менежментийн зөвлөх үйлчилгээ </a:t>
          </a:r>
          <a:endParaRPr lang="en-US" sz="2000" b="0" dirty="0">
            <a:latin typeface="Times New Roman" panose="02020603050405020304" pitchFamily="18" charset="0"/>
            <a:cs typeface="Times New Roman" panose="02020603050405020304" pitchFamily="18" charset="0"/>
          </a:endParaRPr>
        </a:p>
      </dgm:t>
    </dgm:pt>
    <dgm:pt modelId="{BA77650B-3E3E-4612-BA82-B651BA3A585B}" type="parTrans" cxnId="{E4E8F03B-31EA-48E7-A334-CD45628F6649}">
      <dgm:prSet/>
      <dgm:spPr/>
      <dgm:t>
        <a:bodyPr/>
        <a:lstStyle/>
        <a:p>
          <a:endParaRPr lang="en-US" sz="2000" b="1">
            <a:solidFill>
              <a:schemeClr val="tx1"/>
            </a:solidFill>
            <a:latin typeface="Times New Roman" panose="02020603050405020304" pitchFamily="18" charset="0"/>
            <a:cs typeface="Times New Roman" panose="02020603050405020304" pitchFamily="18" charset="0"/>
          </a:endParaRPr>
        </a:p>
      </dgm:t>
    </dgm:pt>
    <dgm:pt modelId="{121E5C33-B161-437F-85A7-EAFC37A22FDA}" type="sibTrans" cxnId="{E4E8F03B-31EA-48E7-A334-CD45628F6649}">
      <dgm:prSet/>
      <dgm:spPr/>
      <dgm:t>
        <a:bodyPr/>
        <a:lstStyle/>
        <a:p>
          <a:endParaRPr lang="en-US" sz="2000" b="1">
            <a:solidFill>
              <a:schemeClr val="tx1"/>
            </a:solidFill>
            <a:latin typeface="Times New Roman" panose="02020603050405020304" pitchFamily="18" charset="0"/>
            <a:cs typeface="Times New Roman" panose="02020603050405020304" pitchFamily="18" charset="0"/>
          </a:endParaRPr>
        </a:p>
      </dgm:t>
    </dgm:pt>
    <dgm:pt modelId="{68BA40D7-FBC2-4943-A123-786B34265812}">
      <dgm:prSet custT="1"/>
      <dgm:spPr/>
      <dgm:t>
        <a:bodyPr/>
        <a:lstStyle/>
        <a:p>
          <a:pPr algn="just"/>
          <a:r>
            <a:rPr lang="mn-MN" sz="2000" b="0" dirty="0" smtClean="0">
              <a:latin typeface="Times New Roman" pitchFamily="18" charset="0"/>
              <a:cs typeface="Times New Roman" pitchFamily="18" charset="0"/>
            </a:rPr>
            <a:t>Хүний нөөцийн бүрдүүлэлтийн үйлчилгээ</a:t>
          </a:r>
          <a:endParaRPr lang="en-US" sz="2000" b="0" dirty="0"/>
        </a:p>
      </dgm:t>
    </dgm:pt>
    <dgm:pt modelId="{4709050E-C1B4-4222-92CC-F07AC425F9D4}" type="parTrans" cxnId="{6C569BC2-55B4-40A5-BAF8-B452C3C28661}">
      <dgm:prSet/>
      <dgm:spPr/>
      <dgm:t>
        <a:bodyPr/>
        <a:lstStyle/>
        <a:p>
          <a:endParaRPr lang="en-US" sz="2000">
            <a:solidFill>
              <a:schemeClr val="tx1"/>
            </a:solidFill>
          </a:endParaRPr>
        </a:p>
      </dgm:t>
    </dgm:pt>
    <dgm:pt modelId="{8E7ECBF5-D507-4684-8D32-CB578EC92476}" type="sibTrans" cxnId="{6C569BC2-55B4-40A5-BAF8-B452C3C28661}">
      <dgm:prSet/>
      <dgm:spPr/>
      <dgm:t>
        <a:bodyPr/>
        <a:lstStyle/>
        <a:p>
          <a:endParaRPr lang="en-US" sz="2000">
            <a:solidFill>
              <a:schemeClr val="tx1"/>
            </a:solidFill>
          </a:endParaRPr>
        </a:p>
      </dgm:t>
    </dgm:pt>
    <dgm:pt modelId="{950F38CD-337F-491C-BA31-945579C95C82}">
      <dgm:prSet custT="1"/>
      <dgm:spPr/>
      <dgm:t>
        <a:bodyPr/>
        <a:lstStyle/>
        <a:p>
          <a:pPr algn="just"/>
          <a:r>
            <a:rPr lang="mn-MN" sz="2000" b="0" dirty="0" smtClean="0">
              <a:latin typeface="Times New Roman" pitchFamily="18" charset="0"/>
              <a:cs typeface="Times New Roman" pitchFamily="18" charset="0"/>
            </a:rPr>
            <a:t>Хүний нөөцийн аутсорсингийн үйлчилгээ</a:t>
          </a:r>
          <a:endParaRPr lang="en-US" sz="2000" b="0" dirty="0"/>
        </a:p>
      </dgm:t>
    </dgm:pt>
    <dgm:pt modelId="{80A1A8D7-F108-4A05-8548-AB121FDD8AF9}" type="parTrans" cxnId="{9D8441AF-2DC1-43F2-ACA3-2ACE3660945D}">
      <dgm:prSet/>
      <dgm:spPr/>
      <dgm:t>
        <a:bodyPr/>
        <a:lstStyle/>
        <a:p>
          <a:endParaRPr lang="en-US" sz="2000">
            <a:solidFill>
              <a:schemeClr val="tx1"/>
            </a:solidFill>
          </a:endParaRPr>
        </a:p>
      </dgm:t>
    </dgm:pt>
    <dgm:pt modelId="{58FCBDE8-ECC1-4DF9-947A-7CA802B57772}" type="sibTrans" cxnId="{9D8441AF-2DC1-43F2-ACA3-2ACE3660945D}">
      <dgm:prSet/>
      <dgm:spPr/>
      <dgm:t>
        <a:bodyPr/>
        <a:lstStyle/>
        <a:p>
          <a:endParaRPr lang="en-US" sz="2000">
            <a:solidFill>
              <a:schemeClr val="tx1"/>
            </a:solidFill>
          </a:endParaRPr>
        </a:p>
      </dgm:t>
    </dgm:pt>
    <dgm:pt modelId="{08B58E3D-A171-45B7-BCB2-871E9504B0F8}">
      <dgm:prSet custT="1"/>
      <dgm:spPr/>
      <dgm:t>
        <a:bodyPr/>
        <a:lstStyle/>
        <a:p>
          <a:r>
            <a:rPr lang="mn-MN" sz="2000" b="0" dirty="0" smtClean="0">
              <a:latin typeface="Times New Roman" pitchFamily="18" charset="0"/>
              <a:cs typeface="Times New Roman" pitchFamily="18" charset="0"/>
            </a:rPr>
            <a:t>Сургалтын үйчилгээ </a:t>
          </a:r>
          <a:endParaRPr lang="en-US" sz="2000" b="0" dirty="0">
            <a:latin typeface="Times New Roman" panose="02020603050405020304" pitchFamily="18" charset="0"/>
            <a:cs typeface="Times New Roman" panose="02020603050405020304" pitchFamily="18" charset="0"/>
          </a:endParaRPr>
        </a:p>
      </dgm:t>
    </dgm:pt>
    <dgm:pt modelId="{09BEAA17-2287-4377-8ADF-2FE996FEAEF9}" type="parTrans" cxnId="{4D09BF29-7C36-46A9-B089-238F0AFACF6C}">
      <dgm:prSet/>
      <dgm:spPr/>
      <dgm:t>
        <a:bodyPr/>
        <a:lstStyle/>
        <a:p>
          <a:endParaRPr lang="en-US" sz="2000">
            <a:solidFill>
              <a:schemeClr val="tx1"/>
            </a:solidFill>
          </a:endParaRPr>
        </a:p>
      </dgm:t>
    </dgm:pt>
    <dgm:pt modelId="{9A64867C-C1C3-4F4F-BE98-59930D8B692F}" type="sibTrans" cxnId="{4D09BF29-7C36-46A9-B089-238F0AFACF6C}">
      <dgm:prSet/>
      <dgm:spPr/>
      <dgm:t>
        <a:bodyPr/>
        <a:lstStyle/>
        <a:p>
          <a:endParaRPr lang="en-US" sz="2000">
            <a:solidFill>
              <a:schemeClr val="tx1"/>
            </a:solidFill>
          </a:endParaRPr>
        </a:p>
      </dgm:t>
    </dgm:pt>
    <dgm:pt modelId="{6D1FA683-B804-4222-943B-A9E7BC991E10}" type="pres">
      <dgm:prSet presAssocID="{EE6D42DA-E7E1-4363-B8D0-48DFF1C26431}" presName="linear" presStyleCnt="0">
        <dgm:presLayoutVars>
          <dgm:animLvl val="lvl"/>
          <dgm:resizeHandles val="exact"/>
        </dgm:presLayoutVars>
      </dgm:prSet>
      <dgm:spPr/>
      <dgm:t>
        <a:bodyPr/>
        <a:lstStyle/>
        <a:p>
          <a:endParaRPr lang="en-US"/>
        </a:p>
      </dgm:t>
    </dgm:pt>
    <dgm:pt modelId="{B135373C-CB2F-40E1-A8BE-7D2AC34F39BA}" type="pres">
      <dgm:prSet presAssocID="{05A9F975-86B4-444C-8072-9E099E933C98}" presName="parentText" presStyleLbl="node1" presStyleIdx="0" presStyleCnt="4" custLinFactY="-27580" custLinFactNeighborX="12308" custLinFactNeighborY="-100000">
        <dgm:presLayoutVars>
          <dgm:chMax val="0"/>
          <dgm:bulletEnabled val="1"/>
        </dgm:presLayoutVars>
      </dgm:prSet>
      <dgm:spPr/>
      <dgm:t>
        <a:bodyPr/>
        <a:lstStyle/>
        <a:p>
          <a:endParaRPr lang="en-US"/>
        </a:p>
      </dgm:t>
    </dgm:pt>
    <dgm:pt modelId="{18DBA0A7-259B-4313-B14C-C5FA06266AE2}" type="pres">
      <dgm:prSet presAssocID="{121E5C33-B161-437F-85A7-EAFC37A22FDA}" presName="spacer" presStyleCnt="0"/>
      <dgm:spPr/>
      <dgm:t>
        <a:bodyPr/>
        <a:lstStyle/>
        <a:p>
          <a:endParaRPr lang="en-US"/>
        </a:p>
      </dgm:t>
    </dgm:pt>
    <dgm:pt modelId="{E4F23D6F-6680-484B-8A6D-23452CA4EF32}" type="pres">
      <dgm:prSet presAssocID="{68BA40D7-FBC2-4943-A123-786B34265812}" presName="parentText" presStyleLbl="node1" presStyleIdx="1" presStyleCnt="4">
        <dgm:presLayoutVars>
          <dgm:chMax val="0"/>
          <dgm:bulletEnabled val="1"/>
        </dgm:presLayoutVars>
      </dgm:prSet>
      <dgm:spPr/>
      <dgm:t>
        <a:bodyPr/>
        <a:lstStyle/>
        <a:p>
          <a:endParaRPr lang="en-US"/>
        </a:p>
      </dgm:t>
    </dgm:pt>
    <dgm:pt modelId="{52943015-3DE6-4B64-B750-F5E9E3CB6B93}" type="pres">
      <dgm:prSet presAssocID="{8E7ECBF5-D507-4684-8D32-CB578EC92476}" presName="spacer" presStyleCnt="0"/>
      <dgm:spPr/>
      <dgm:t>
        <a:bodyPr/>
        <a:lstStyle/>
        <a:p>
          <a:endParaRPr lang="en-US"/>
        </a:p>
      </dgm:t>
    </dgm:pt>
    <dgm:pt modelId="{6B7E8570-931D-4DFD-88A3-402DB197FEE6}" type="pres">
      <dgm:prSet presAssocID="{08B58E3D-A171-45B7-BCB2-871E9504B0F8}" presName="parentText" presStyleLbl="node1" presStyleIdx="2" presStyleCnt="4">
        <dgm:presLayoutVars>
          <dgm:chMax val="0"/>
          <dgm:bulletEnabled val="1"/>
        </dgm:presLayoutVars>
      </dgm:prSet>
      <dgm:spPr/>
      <dgm:t>
        <a:bodyPr/>
        <a:lstStyle/>
        <a:p>
          <a:endParaRPr lang="en-US"/>
        </a:p>
      </dgm:t>
    </dgm:pt>
    <dgm:pt modelId="{1020AE38-A59E-4F1D-B002-48B4971F7748}" type="pres">
      <dgm:prSet presAssocID="{9A64867C-C1C3-4F4F-BE98-59930D8B692F}" presName="spacer" presStyleCnt="0"/>
      <dgm:spPr/>
      <dgm:t>
        <a:bodyPr/>
        <a:lstStyle/>
        <a:p>
          <a:endParaRPr lang="en-US"/>
        </a:p>
      </dgm:t>
    </dgm:pt>
    <dgm:pt modelId="{13D22685-78CD-47C6-B66D-4D461BB54C1B}" type="pres">
      <dgm:prSet presAssocID="{950F38CD-337F-491C-BA31-945579C95C82}" presName="parentText" presStyleLbl="node1" presStyleIdx="3" presStyleCnt="4">
        <dgm:presLayoutVars>
          <dgm:chMax val="0"/>
          <dgm:bulletEnabled val="1"/>
        </dgm:presLayoutVars>
      </dgm:prSet>
      <dgm:spPr/>
      <dgm:t>
        <a:bodyPr/>
        <a:lstStyle/>
        <a:p>
          <a:endParaRPr lang="en-US"/>
        </a:p>
      </dgm:t>
    </dgm:pt>
  </dgm:ptLst>
  <dgm:cxnLst>
    <dgm:cxn modelId="{3FCBF7D9-43D3-47FD-A97B-1D309ABC5B39}" type="presOf" srcId="{EE6D42DA-E7E1-4363-B8D0-48DFF1C26431}" destId="{6D1FA683-B804-4222-943B-A9E7BC991E10}" srcOrd="0" destOrd="0" presId="urn:microsoft.com/office/officeart/2005/8/layout/vList2"/>
    <dgm:cxn modelId="{4D09BF29-7C36-46A9-B089-238F0AFACF6C}" srcId="{EE6D42DA-E7E1-4363-B8D0-48DFF1C26431}" destId="{08B58E3D-A171-45B7-BCB2-871E9504B0F8}" srcOrd="2" destOrd="0" parTransId="{09BEAA17-2287-4377-8ADF-2FE996FEAEF9}" sibTransId="{9A64867C-C1C3-4F4F-BE98-59930D8B692F}"/>
    <dgm:cxn modelId="{456490DA-0118-449C-8BDF-68EC1D9AE93E}" type="presOf" srcId="{05A9F975-86B4-444C-8072-9E099E933C98}" destId="{B135373C-CB2F-40E1-A8BE-7D2AC34F39BA}" srcOrd="0" destOrd="0" presId="urn:microsoft.com/office/officeart/2005/8/layout/vList2"/>
    <dgm:cxn modelId="{6C569BC2-55B4-40A5-BAF8-B452C3C28661}" srcId="{EE6D42DA-E7E1-4363-B8D0-48DFF1C26431}" destId="{68BA40D7-FBC2-4943-A123-786B34265812}" srcOrd="1" destOrd="0" parTransId="{4709050E-C1B4-4222-92CC-F07AC425F9D4}" sibTransId="{8E7ECBF5-D507-4684-8D32-CB578EC92476}"/>
    <dgm:cxn modelId="{450724ED-30BF-4AA0-A96B-FC02CD360607}" type="presOf" srcId="{950F38CD-337F-491C-BA31-945579C95C82}" destId="{13D22685-78CD-47C6-B66D-4D461BB54C1B}" srcOrd="0" destOrd="0" presId="urn:microsoft.com/office/officeart/2005/8/layout/vList2"/>
    <dgm:cxn modelId="{BA3D042A-E865-45EB-ABD2-802B7B82D643}" type="presOf" srcId="{08B58E3D-A171-45B7-BCB2-871E9504B0F8}" destId="{6B7E8570-931D-4DFD-88A3-402DB197FEE6}" srcOrd="0" destOrd="0" presId="urn:microsoft.com/office/officeart/2005/8/layout/vList2"/>
    <dgm:cxn modelId="{CD21B574-D0B9-48D9-8A87-B2A4D204FA5A}" type="presOf" srcId="{68BA40D7-FBC2-4943-A123-786B34265812}" destId="{E4F23D6F-6680-484B-8A6D-23452CA4EF32}" srcOrd="0" destOrd="0" presId="urn:microsoft.com/office/officeart/2005/8/layout/vList2"/>
    <dgm:cxn modelId="{9D8441AF-2DC1-43F2-ACA3-2ACE3660945D}" srcId="{EE6D42DA-E7E1-4363-B8D0-48DFF1C26431}" destId="{950F38CD-337F-491C-BA31-945579C95C82}" srcOrd="3" destOrd="0" parTransId="{80A1A8D7-F108-4A05-8548-AB121FDD8AF9}" sibTransId="{58FCBDE8-ECC1-4DF9-947A-7CA802B57772}"/>
    <dgm:cxn modelId="{E4E8F03B-31EA-48E7-A334-CD45628F6649}" srcId="{EE6D42DA-E7E1-4363-B8D0-48DFF1C26431}" destId="{05A9F975-86B4-444C-8072-9E099E933C98}" srcOrd="0" destOrd="0" parTransId="{BA77650B-3E3E-4612-BA82-B651BA3A585B}" sibTransId="{121E5C33-B161-437F-85A7-EAFC37A22FDA}"/>
    <dgm:cxn modelId="{6B8B989D-FCB1-43D1-8985-13B35C778B36}" type="presParOf" srcId="{6D1FA683-B804-4222-943B-A9E7BC991E10}" destId="{B135373C-CB2F-40E1-A8BE-7D2AC34F39BA}" srcOrd="0" destOrd="0" presId="urn:microsoft.com/office/officeart/2005/8/layout/vList2"/>
    <dgm:cxn modelId="{09224533-FC26-4289-BE9A-75227C69D0C2}" type="presParOf" srcId="{6D1FA683-B804-4222-943B-A9E7BC991E10}" destId="{18DBA0A7-259B-4313-B14C-C5FA06266AE2}" srcOrd="1" destOrd="0" presId="urn:microsoft.com/office/officeart/2005/8/layout/vList2"/>
    <dgm:cxn modelId="{8D241A1D-97CA-4C5C-8957-B03E9F9514BB}" type="presParOf" srcId="{6D1FA683-B804-4222-943B-A9E7BC991E10}" destId="{E4F23D6F-6680-484B-8A6D-23452CA4EF32}" srcOrd="2" destOrd="0" presId="urn:microsoft.com/office/officeart/2005/8/layout/vList2"/>
    <dgm:cxn modelId="{C8059B68-C718-4FF4-8C1D-D47B05FC7C40}" type="presParOf" srcId="{6D1FA683-B804-4222-943B-A9E7BC991E10}" destId="{52943015-3DE6-4B64-B750-F5E9E3CB6B93}" srcOrd="3" destOrd="0" presId="urn:microsoft.com/office/officeart/2005/8/layout/vList2"/>
    <dgm:cxn modelId="{F6D35CC6-B08E-400F-8FFB-070F1895888A}" type="presParOf" srcId="{6D1FA683-B804-4222-943B-A9E7BC991E10}" destId="{6B7E8570-931D-4DFD-88A3-402DB197FEE6}" srcOrd="4" destOrd="0" presId="urn:microsoft.com/office/officeart/2005/8/layout/vList2"/>
    <dgm:cxn modelId="{79F2058B-FCCB-489E-9188-7BF8C96D3C19}" type="presParOf" srcId="{6D1FA683-B804-4222-943B-A9E7BC991E10}" destId="{1020AE38-A59E-4F1D-B002-48B4971F7748}" srcOrd="5" destOrd="0" presId="urn:microsoft.com/office/officeart/2005/8/layout/vList2"/>
    <dgm:cxn modelId="{DDC902D3-7555-45D8-900C-92628A0FC57E}" type="presParOf" srcId="{6D1FA683-B804-4222-943B-A9E7BC991E10}" destId="{13D22685-78CD-47C6-B66D-4D461BB54C1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35373C-CB2F-40E1-A8BE-7D2AC34F39BA}">
      <dsp:nvSpPr>
        <dsp:cNvPr id="0" name=""/>
        <dsp:cNvSpPr/>
      </dsp:nvSpPr>
      <dsp:spPr>
        <a:xfrm>
          <a:off x="0" y="0"/>
          <a:ext cx="7620000" cy="69264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mn-MN" sz="2000" b="0" kern="1200" dirty="0" smtClean="0">
              <a:latin typeface="Times New Roman" pitchFamily="18" charset="0"/>
              <a:cs typeface="Times New Roman" pitchFamily="18" charset="0"/>
            </a:rPr>
            <a:t>Хүний нөөцийн менежментийн зөвлөх үйлчилгээ </a:t>
          </a:r>
          <a:endParaRPr lang="en-US" sz="2000" b="0" kern="1200" dirty="0">
            <a:latin typeface="Times New Roman" panose="02020603050405020304" pitchFamily="18" charset="0"/>
            <a:cs typeface="Times New Roman" panose="02020603050405020304" pitchFamily="18" charset="0"/>
          </a:endParaRPr>
        </a:p>
      </dsp:txBody>
      <dsp:txXfrm>
        <a:off x="33812" y="33812"/>
        <a:ext cx="7552376" cy="625016"/>
      </dsp:txXfrm>
    </dsp:sp>
    <dsp:sp modelId="{E4F23D6F-6680-484B-8A6D-23452CA4EF32}">
      <dsp:nvSpPr>
        <dsp:cNvPr id="0" name=""/>
        <dsp:cNvSpPr/>
      </dsp:nvSpPr>
      <dsp:spPr>
        <a:xfrm>
          <a:off x="0" y="835502"/>
          <a:ext cx="7620000" cy="69264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mn-MN" sz="2000" b="0" kern="1200" dirty="0" smtClean="0">
              <a:latin typeface="Times New Roman" pitchFamily="18" charset="0"/>
              <a:cs typeface="Times New Roman" pitchFamily="18" charset="0"/>
            </a:rPr>
            <a:t>Хүний нөөцийн бүрдүүлэлтийн үйлчилгээ</a:t>
          </a:r>
          <a:endParaRPr lang="en-US" sz="2000" b="0" kern="1200" dirty="0"/>
        </a:p>
      </dsp:txBody>
      <dsp:txXfrm>
        <a:off x="33812" y="869314"/>
        <a:ext cx="7552376" cy="625016"/>
      </dsp:txXfrm>
    </dsp:sp>
    <dsp:sp modelId="{6B7E8570-931D-4DFD-88A3-402DB197FEE6}">
      <dsp:nvSpPr>
        <dsp:cNvPr id="0" name=""/>
        <dsp:cNvSpPr/>
      </dsp:nvSpPr>
      <dsp:spPr>
        <a:xfrm>
          <a:off x="0" y="1634702"/>
          <a:ext cx="7620000" cy="69264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mn-MN" sz="2000" b="0" kern="1200" dirty="0" smtClean="0">
              <a:latin typeface="Times New Roman" pitchFamily="18" charset="0"/>
              <a:cs typeface="Times New Roman" pitchFamily="18" charset="0"/>
            </a:rPr>
            <a:t>Сургалтын үйчилгээ </a:t>
          </a:r>
          <a:endParaRPr lang="en-US" sz="2000" b="0" kern="1200" dirty="0">
            <a:latin typeface="Times New Roman" panose="02020603050405020304" pitchFamily="18" charset="0"/>
            <a:cs typeface="Times New Roman" panose="02020603050405020304" pitchFamily="18" charset="0"/>
          </a:endParaRPr>
        </a:p>
      </dsp:txBody>
      <dsp:txXfrm>
        <a:off x="33812" y="1668514"/>
        <a:ext cx="7552376" cy="625016"/>
      </dsp:txXfrm>
    </dsp:sp>
    <dsp:sp modelId="{13D22685-78CD-47C6-B66D-4D461BB54C1B}">
      <dsp:nvSpPr>
        <dsp:cNvPr id="0" name=""/>
        <dsp:cNvSpPr/>
      </dsp:nvSpPr>
      <dsp:spPr>
        <a:xfrm>
          <a:off x="0" y="2433902"/>
          <a:ext cx="7620000" cy="69264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mn-MN" sz="2000" b="0" kern="1200" dirty="0" smtClean="0">
              <a:latin typeface="Times New Roman" pitchFamily="18" charset="0"/>
              <a:cs typeface="Times New Roman" pitchFamily="18" charset="0"/>
            </a:rPr>
            <a:t>Хүний нөөцийн аутсорсингийн үйлчилгээ</a:t>
          </a:r>
          <a:endParaRPr lang="en-US" sz="2000" b="0" kern="1200" dirty="0"/>
        </a:p>
      </dsp:txBody>
      <dsp:txXfrm>
        <a:off x="33812" y="2467714"/>
        <a:ext cx="7552376" cy="6250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2489686-7851-44DC-A546-6E25173C97D0}" type="datetimeFigureOut">
              <a:rPr lang="en-US" smtClean="0"/>
              <a:pPr/>
              <a:t>8/28/2024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E207C-E2CF-45E2-83B6-880CB9EB4A08}" type="slidenum">
              <a:rPr lang="en-US" smtClean="0"/>
              <a:pPr/>
              <a:t>‹#›</a:t>
            </a:fld>
            <a:endParaRPr lang="en-US" dirty="0"/>
          </a:p>
        </p:txBody>
      </p:sp>
    </p:spTree>
    <p:extLst>
      <p:ext uri="{BB962C8B-B14F-4D97-AF65-F5344CB8AC3E}">
        <p14:creationId xmlns:p14="http://schemas.microsoft.com/office/powerpoint/2010/main" val="42829889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ADC84D-8E3B-48F5-AC59-BAE089B38DDB}" type="datetimeFigureOut">
              <a:rPr lang="en-US" smtClean="0"/>
              <a:t>8/28/2024</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B5EC09-7061-4B4D-A5F4-8789F88473B3}" type="slidenum">
              <a:rPr lang="en-US" smtClean="0"/>
              <a:t>‹#›</a:t>
            </a:fld>
            <a:endParaRPr lang="en-US" dirty="0"/>
          </a:p>
        </p:txBody>
      </p:sp>
    </p:spTree>
    <p:extLst>
      <p:ext uri="{BB962C8B-B14F-4D97-AF65-F5344CB8AC3E}">
        <p14:creationId xmlns:p14="http://schemas.microsoft.com/office/powerpoint/2010/main" val="4057083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1793D15-7A1A-42C3-B74E-4F24320E749F}" type="datetimeFigureOut">
              <a:rPr lang="en-US" smtClean="0"/>
              <a:pPr/>
              <a:t>8/28/2024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B9517E-0C9E-46AF-9F33-D5400633FF8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1793D15-7A1A-42C3-B74E-4F24320E749F}" type="datetimeFigureOut">
              <a:rPr lang="en-US" smtClean="0"/>
              <a:pPr/>
              <a:t>8/28/2024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B9517E-0C9E-46AF-9F33-D5400633FF88}"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7FC466E-95D0-4F1C-A5F9-A7EEEF572E93}" type="datetimeFigureOut">
              <a:rPr lang="en-US"/>
              <a:pPr>
                <a:defRPr/>
              </a:pPr>
              <a:t>8/28/2024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6CF14226-036F-454E-A225-BDC35A6702AD}" type="slidenum">
              <a:rPr lang="en-US" altLang="en-US"/>
              <a:pPr/>
              <a:t>‹#›</a:t>
            </a:fld>
            <a:endParaRPr lang="en-US" altLang="en-US" dirty="0"/>
          </a:p>
        </p:txBody>
      </p:sp>
    </p:spTree>
    <p:extLst>
      <p:ext uri="{BB962C8B-B14F-4D97-AF65-F5344CB8AC3E}">
        <p14:creationId xmlns:p14="http://schemas.microsoft.com/office/powerpoint/2010/main" val="2693063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F4AE2D3-0704-4FF7-88A3-9D89EAFDA87D}" type="datetimeFigureOut">
              <a:rPr lang="en-US"/>
              <a:pPr>
                <a:defRPr/>
              </a:pPr>
              <a:t>8/28/2024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A79FC9C1-A956-4D48-AFF9-77F1EDB036E6}" type="slidenum">
              <a:rPr lang="en-US" altLang="en-US"/>
              <a:pPr/>
              <a:t>‹#›</a:t>
            </a:fld>
            <a:endParaRPr lang="en-US" altLang="en-US" dirty="0"/>
          </a:p>
        </p:txBody>
      </p:sp>
    </p:spTree>
    <p:extLst>
      <p:ext uri="{BB962C8B-B14F-4D97-AF65-F5344CB8AC3E}">
        <p14:creationId xmlns:p14="http://schemas.microsoft.com/office/powerpoint/2010/main" val="3741149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32D4A58-8CD2-4B04-8B4E-5C174E9BCFD4}" type="datetimeFigureOut">
              <a:rPr lang="en-US"/>
              <a:pPr>
                <a:defRPr/>
              </a:pPr>
              <a:t>8/28/2024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805193B9-4EF2-41CE-8B7B-A30489A00B7D}" type="slidenum">
              <a:rPr lang="en-US" altLang="en-US"/>
              <a:pPr/>
              <a:t>‹#›</a:t>
            </a:fld>
            <a:endParaRPr lang="en-US" altLang="en-US" dirty="0"/>
          </a:p>
        </p:txBody>
      </p:sp>
    </p:spTree>
    <p:extLst>
      <p:ext uri="{BB962C8B-B14F-4D97-AF65-F5344CB8AC3E}">
        <p14:creationId xmlns:p14="http://schemas.microsoft.com/office/powerpoint/2010/main" val="3663339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05672D0-A462-4F84-BFB2-867714D72E48}" type="datetimeFigureOut">
              <a:rPr lang="en-US"/>
              <a:pPr>
                <a:defRPr/>
              </a:pPr>
              <a:t>8/28/2024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320A6172-F56B-4728-9344-8451FAF03B1C}" type="slidenum">
              <a:rPr lang="en-US" altLang="en-US"/>
              <a:pPr/>
              <a:t>‹#›</a:t>
            </a:fld>
            <a:endParaRPr lang="en-US" altLang="en-US" dirty="0"/>
          </a:p>
        </p:txBody>
      </p:sp>
    </p:spTree>
    <p:extLst>
      <p:ext uri="{BB962C8B-B14F-4D97-AF65-F5344CB8AC3E}">
        <p14:creationId xmlns:p14="http://schemas.microsoft.com/office/powerpoint/2010/main" val="19166423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DCA240E-5BB2-4756-9A4A-4ADE69991EC4}" type="datetimeFigureOut">
              <a:rPr lang="en-US"/>
              <a:pPr>
                <a:defRPr/>
              </a:pPr>
              <a:t>8/28/2024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43EBCFDA-4546-4608-86E3-3C108E2A1CDB}" type="slidenum">
              <a:rPr lang="en-US" altLang="en-US"/>
              <a:pPr/>
              <a:t>‹#›</a:t>
            </a:fld>
            <a:endParaRPr lang="en-US" altLang="en-US" dirty="0"/>
          </a:p>
        </p:txBody>
      </p:sp>
    </p:spTree>
    <p:extLst>
      <p:ext uri="{BB962C8B-B14F-4D97-AF65-F5344CB8AC3E}">
        <p14:creationId xmlns:p14="http://schemas.microsoft.com/office/powerpoint/2010/main" val="2077944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A47E8114-23FD-4EC3-AFD5-A6C1984D98D4}" type="datetimeFigureOut">
              <a:rPr lang="en-US"/>
              <a:pPr>
                <a:defRPr/>
              </a:pPr>
              <a:t>8/28/2024</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fld id="{DB0CA055-7A62-41C1-87AA-AC8BEFE86302}" type="slidenum">
              <a:rPr lang="en-US" altLang="en-US"/>
              <a:pPr/>
              <a:t>‹#›</a:t>
            </a:fld>
            <a:endParaRPr lang="en-US" altLang="en-US" dirty="0"/>
          </a:p>
        </p:txBody>
      </p:sp>
    </p:spTree>
    <p:extLst>
      <p:ext uri="{BB962C8B-B14F-4D97-AF65-F5344CB8AC3E}">
        <p14:creationId xmlns:p14="http://schemas.microsoft.com/office/powerpoint/2010/main" val="29543571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949B609C-94E2-4EE5-9B0F-4A4B0F7FF4C1}" type="datetimeFigureOut">
              <a:rPr lang="en-US"/>
              <a:pPr>
                <a:defRPr/>
              </a:pPr>
              <a:t>8/28/2024</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fld id="{FE9A892C-28E6-4758-9F9D-DBE80947644B}" type="slidenum">
              <a:rPr lang="en-US" altLang="en-US"/>
              <a:pPr/>
              <a:t>‹#›</a:t>
            </a:fld>
            <a:endParaRPr lang="en-US" altLang="en-US" dirty="0"/>
          </a:p>
        </p:txBody>
      </p:sp>
    </p:spTree>
    <p:extLst>
      <p:ext uri="{BB962C8B-B14F-4D97-AF65-F5344CB8AC3E}">
        <p14:creationId xmlns:p14="http://schemas.microsoft.com/office/powerpoint/2010/main" val="580088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FCE86FC-D10E-42C3-ABE5-976DDE010EFA}" type="datetimeFigureOut">
              <a:rPr lang="en-US"/>
              <a:pPr>
                <a:defRPr/>
              </a:pPr>
              <a:t>8/28/2024</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fld id="{D077F77F-AE2D-4944-97CC-597388F07584}" type="slidenum">
              <a:rPr lang="en-US" altLang="en-US"/>
              <a:pPr/>
              <a:t>‹#›</a:t>
            </a:fld>
            <a:endParaRPr lang="en-US" altLang="en-US" dirty="0"/>
          </a:p>
        </p:txBody>
      </p:sp>
    </p:spTree>
    <p:extLst>
      <p:ext uri="{BB962C8B-B14F-4D97-AF65-F5344CB8AC3E}">
        <p14:creationId xmlns:p14="http://schemas.microsoft.com/office/powerpoint/2010/main" val="1506267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82170" y="381000"/>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1793D15-7A1A-42C3-B74E-4F24320E749F}" type="datetimeFigureOut">
              <a:rPr lang="en-US" smtClean="0"/>
              <a:pPr/>
              <a:t>8/28/2024</a:t>
            </a:fld>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2B9517E-0C9E-46AF-9F33-D5400633FF88}"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2DBDFDD-908C-445E-841A-0902FCA633F7}" type="datetimeFigureOut">
              <a:rPr lang="en-US"/>
              <a:pPr>
                <a:defRPr/>
              </a:pPr>
              <a:t>8/28/2024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1A296E1F-A34B-4890-ACE9-C15D7D74CA2F}" type="slidenum">
              <a:rPr lang="en-US" altLang="en-US"/>
              <a:pPr/>
              <a:t>‹#›</a:t>
            </a:fld>
            <a:endParaRPr lang="en-US" altLang="en-US" dirty="0"/>
          </a:p>
        </p:txBody>
      </p:sp>
    </p:spTree>
    <p:extLst>
      <p:ext uri="{BB962C8B-B14F-4D97-AF65-F5344CB8AC3E}">
        <p14:creationId xmlns:p14="http://schemas.microsoft.com/office/powerpoint/2010/main" val="39371263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10C9AFC-6990-4741-B22D-1C340DB44696}" type="datetimeFigureOut">
              <a:rPr lang="en-US"/>
              <a:pPr>
                <a:defRPr/>
              </a:pPr>
              <a:t>8/28/2024</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fld id="{275637B5-C778-4056-9DC7-A8D147CE0B41}" type="slidenum">
              <a:rPr lang="en-US" altLang="en-US"/>
              <a:pPr/>
              <a:t>‹#›</a:t>
            </a:fld>
            <a:endParaRPr lang="en-US" altLang="en-US" dirty="0"/>
          </a:p>
        </p:txBody>
      </p:sp>
    </p:spTree>
    <p:extLst>
      <p:ext uri="{BB962C8B-B14F-4D97-AF65-F5344CB8AC3E}">
        <p14:creationId xmlns:p14="http://schemas.microsoft.com/office/powerpoint/2010/main" val="3720166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877AA00-E977-4456-B329-DB101BD857F0}" type="datetimeFigureOut">
              <a:rPr lang="en-US"/>
              <a:pPr>
                <a:defRPr/>
              </a:pPr>
              <a:t>8/28/2024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E80B1E44-ACE7-45F1-BF75-2762958E5904}" type="slidenum">
              <a:rPr lang="en-US" altLang="en-US"/>
              <a:pPr/>
              <a:t>‹#›</a:t>
            </a:fld>
            <a:endParaRPr lang="en-US" altLang="en-US" dirty="0"/>
          </a:p>
        </p:txBody>
      </p:sp>
    </p:spTree>
    <p:extLst>
      <p:ext uri="{BB962C8B-B14F-4D97-AF65-F5344CB8AC3E}">
        <p14:creationId xmlns:p14="http://schemas.microsoft.com/office/powerpoint/2010/main" val="11338111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E169AE-2053-4170-8413-5F537C515E1F}" type="datetimeFigureOut">
              <a:rPr lang="en-US"/>
              <a:pPr>
                <a:defRPr/>
              </a:pPr>
              <a:t>8/28/2024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fld id="{100A94C6-B208-442B-AFEF-EF385A5D20BF}" type="slidenum">
              <a:rPr lang="en-US" altLang="en-US"/>
              <a:pPr/>
              <a:t>‹#›</a:t>
            </a:fld>
            <a:endParaRPr lang="en-US" altLang="en-US" dirty="0"/>
          </a:p>
        </p:txBody>
      </p:sp>
    </p:spTree>
    <p:extLst>
      <p:ext uri="{BB962C8B-B14F-4D97-AF65-F5344CB8AC3E}">
        <p14:creationId xmlns:p14="http://schemas.microsoft.com/office/powerpoint/2010/main" val="803457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1793D15-7A1A-42C3-B74E-4F24320E749F}" type="datetimeFigureOut">
              <a:rPr lang="en-US" smtClean="0"/>
              <a:pPr/>
              <a:t>8/28/2024</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793D15-7A1A-42C3-B74E-4F24320E749F}" type="datetimeFigureOut">
              <a:rPr lang="en-US" smtClean="0"/>
              <a:pPr/>
              <a:t>8/28/2024</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B9517E-0C9E-46AF-9F33-D5400633FF8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41793D15-7A1A-42C3-B74E-4F24320E749F}" type="datetimeFigureOut">
              <a:rPr lang="en-US" smtClean="0"/>
              <a:pPr/>
              <a:t>8/28/2024</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2B9517E-0C9E-46AF-9F33-D5400633FF8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1793D15-7A1A-42C3-B74E-4F24320E749F}" type="datetimeFigureOut">
              <a:rPr lang="en-US" smtClean="0"/>
              <a:pPr/>
              <a:t>8/28/2024</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2B9517E-0C9E-46AF-9F33-D5400633FF8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1793D15-7A1A-42C3-B74E-4F24320E749F}" type="datetimeFigureOut">
              <a:rPr lang="en-US" smtClean="0"/>
              <a:pPr/>
              <a:t>8/28/2024</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2B9517E-0C9E-46AF-9F33-D5400633FF8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793D15-7A1A-42C3-B74E-4F24320E749F}" type="datetimeFigureOut">
              <a:rPr lang="en-US" smtClean="0"/>
              <a:pPr/>
              <a:t>8/28/2024</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B9517E-0C9E-46AF-9F33-D5400633FF8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1793D15-7A1A-42C3-B74E-4F24320E749F}" type="datetimeFigureOut">
              <a:rPr lang="en-US" smtClean="0"/>
              <a:pPr/>
              <a:t>8/28/2024</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2B9517E-0C9E-46AF-9F33-D5400633FF8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7942" y="736464"/>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80646" y="2063419"/>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06669" y="268618"/>
            <a:ext cx="1905000" cy="570197"/>
          </a:xfrm>
          <a:prstGeom prst="rect">
            <a:avLst/>
          </a:prstGeom>
        </p:spPr>
      </p:pic>
      <p:sp>
        <p:nvSpPr>
          <p:cNvPr id="13" name="Slide Number Placeholder 5"/>
          <p:cNvSpPr txBox="1">
            <a:spLocks/>
          </p:cNvSpPr>
          <p:nvPr userDrawn="1"/>
        </p:nvSpPr>
        <p:spPr>
          <a:xfrm>
            <a:off x="6142892" y="371153"/>
            <a:ext cx="2667000" cy="365125"/>
          </a:xfrm>
          <a:prstGeom prst="rect">
            <a:avLst/>
          </a:prstGeom>
        </p:spPr>
        <p:txBody>
          <a:bodyPr/>
          <a:lstStyle>
            <a:defPPr>
              <a:defRPr lang="en-US"/>
            </a:defPPr>
            <a:lvl1pPr marL="0" algn="ctr" defTabSz="914400" rtl="0" eaLnBrk="1" latinLnBrk="0" hangingPunct="1">
              <a:defRPr sz="1600" b="1" i="0" kern="1200">
                <a:solidFill>
                  <a:srgbClr val="FF0000"/>
                </a:solidFill>
                <a:latin typeface="Times New Roman" panose="02020603050405020304" pitchFamily="18" charset="0"/>
                <a:ea typeface="+mn-ea"/>
                <a:cs typeface="Times New Roman" panose="02020603050405020304" pitchFamily="18"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mn-MN" dirty="0">
                <a:solidFill>
                  <a:srgbClr val="FF0000"/>
                </a:solidFill>
              </a:rPr>
              <a:t>ХҮНИЙГ</a:t>
            </a:r>
            <a:r>
              <a:rPr lang="mn-MN" dirty="0">
                <a:solidFill>
                  <a:schemeClr val="tx1"/>
                </a:solidFill>
              </a:rPr>
              <a:t> ХӨГЖҮҮЛНЭ</a:t>
            </a:r>
            <a:endParaRPr lang="en-US" dirty="0">
              <a:solidFill>
                <a:schemeClr val="tx1"/>
              </a:solidFill>
            </a:endParaRPr>
          </a:p>
        </p:txBody>
      </p:sp>
      <p:sp>
        <p:nvSpPr>
          <p:cNvPr id="14" name="Rectangle 13"/>
          <p:cNvSpPr/>
          <p:nvPr userDrawn="1"/>
        </p:nvSpPr>
        <p:spPr>
          <a:xfrm>
            <a:off x="480646" y="6390665"/>
            <a:ext cx="8229600" cy="357187"/>
          </a:xfrm>
          <a:prstGeom prst="rect">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r>
              <a:rPr lang="en-US" sz="1400" b="1" dirty="0">
                <a:solidFill>
                  <a:srgbClr val="FFFFFF"/>
                </a:solidFill>
                <a:latin typeface="Times New Roman" panose="02020603050405020304" pitchFamily="18" charset="0"/>
                <a:cs typeface="Times New Roman" panose="02020603050405020304" pitchFamily="18" charset="0"/>
              </a:rPr>
              <a:t>                                                                                Э</a:t>
            </a:r>
            <a:r>
              <a:rPr lang="mn-MN" sz="1400" b="1" dirty="0">
                <a:solidFill>
                  <a:srgbClr val="FFFFFF"/>
                </a:solidFill>
                <a:latin typeface="Times New Roman" panose="02020603050405020304" pitchFamily="18" charset="0"/>
                <a:cs typeface="Times New Roman" panose="02020603050405020304" pitchFamily="18" charset="0"/>
              </a:rPr>
              <a:t>ЙЧ АР КОНСАЛТИНГ ФИРМ </a:t>
            </a:r>
            <a:r>
              <a:rPr lang="mn-MN" sz="1400" b="1" baseline="0" dirty="0" smtClean="0">
                <a:solidFill>
                  <a:srgbClr val="FFFFFF"/>
                </a:solidFill>
                <a:latin typeface="Times New Roman" panose="02020603050405020304" pitchFamily="18" charset="0"/>
                <a:cs typeface="Times New Roman" panose="02020603050405020304" pitchFamily="18" charset="0"/>
              </a:rPr>
              <a:t>88085704</a:t>
            </a:r>
            <a:r>
              <a:rPr lang="en-US" sz="1400" b="1" baseline="0" dirty="0" smtClean="0">
                <a:solidFill>
                  <a:srgbClr val="FFFFFF"/>
                </a:solidFill>
                <a:latin typeface="Times New Roman" panose="02020603050405020304" pitchFamily="18" charset="0"/>
                <a:cs typeface="Times New Roman" panose="02020603050405020304" pitchFamily="18" charset="0"/>
              </a:rPr>
              <a:t>  94101180</a:t>
            </a:r>
            <a:endParaRPr lang="en-US" sz="1400" b="1" dirty="0">
              <a:solidFill>
                <a:srgbClr val="FFFFFF"/>
              </a:solidFill>
              <a:latin typeface="Times New Roman" panose="02020603050405020304" pitchFamily="18" charset="0"/>
              <a:cs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rgbClr val="FF0000"/>
          </a:solidFill>
          <a:latin typeface="Times New Roman" panose="02020603050405020304" pitchFamily="18" charset="0"/>
          <a:ea typeface="+mj-ea"/>
          <a:cs typeface="Times New Roman" panose="02020603050405020304" pitchFamily="18"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6CCB077A-938C-4EAB-8AC5-07C6CDCD0108}" type="datetimeFigureOut">
              <a:rPr lang="en-US"/>
              <a:pPr>
                <a:defRPr/>
              </a:pPr>
              <a:t>8/28/2024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smtClean="0">
                <a:solidFill>
                  <a:srgbClr val="898989"/>
                </a:solidFill>
                <a:latin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1E62E839-4677-433D-B2C8-CFEAAD246329}" type="slidenum">
              <a:rPr lang="en-US" altLang="en-US"/>
              <a:pPr/>
              <a:t>‹#›</a:t>
            </a:fld>
            <a:endParaRPr lang="en-US" altLang="en-US" dirty="0"/>
          </a:p>
        </p:txBody>
      </p:sp>
    </p:spTree>
    <p:extLst>
      <p:ext uri="{BB962C8B-B14F-4D97-AF65-F5344CB8AC3E}">
        <p14:creationId xmlns:p14="http://schemas.microsoft.com/office/powerpoint/2010/main" val="28133690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hyperlink" Target="http://www.hrmanager.mn/" TargetMode="External"/><Relationship Id="rId2" Type="http://schemas.openxmlformats.org/officeDocument/2006/relationships/hyperlink" Target="http://www.hrconsulting.mn/"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 xmlns:a16="http://schemas.microsoft.com/office/drawing/2014/main" id="{A49AE6F0-2026-4A58-BC65-14780CD667C1}"/>
              </a:ext>
            </a:extLst>
          </p:cNvPr>
          <p:cNvSpPr/>
          <p:nvPr/>
        </p:nvSpPr>
        <p:spPr>
          <a:xfrm>
            <a:off x="1676400" y="5181600"/>
            <a:ext cx="6248400" cy="1077218"/>
          </a:xfrm>
          <a:prstGeom prst="rect">
            <a:avLst/>
          </a:prstGeom>
        </p:spPr>
        <p:txBody>
          <a:bodyPr wrap="square">
            <a:spAutoFit/>
          </a:bodyPr>
          <a:lstStyle/>
          <a:p>
            <a:pPr algn="ctr"/>
            <a:r>
              <a:rPr lang="mn-MN" sz="3200" b="1" dirty="0" smtClean="0">
                <a:solidFill>
                  <a:srgbClr val="FF0000"/>
                </a:solidFill>
                <a:latin typeface="Times New Roman" pitchFamily="18" charset="0"/>
                <a:cs typeface="Times New Roman" pitchFamily="18" charset="0"/>
              </a:rPr>
              <a:t>АЖЛЫН ЦАГИЙН ЭРХ ЗҮЙН ЗОХИЦУУЛАЛТ</a:t>
            </a:r>
            <a:endParaRPr lang="en-US" sz="3200" b="1" dirty="0">
              <a:solidFill>
                <a:srgbClr val="FF0000"/>
              </a:solidFill>
              <a:latin typeface="Times New Roman" pitchFamily="18" charset="0"/>
              <a:cs typeface="Times New Roman" pitchFamily="18" charset="0"/>
            </a:endParaRPr>
          </a:p>
        </p:txBody>
      </p:sp>
      <p:pic>
        <p:nvPicPr>
          <p:cNvPr id="1026" name="Picture 2" descr="5 Time Management Tips When Working From Ho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066800"/>
            <a:ext cx="6003925" cy="4004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68042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90600"/>
            <a:ext cx="8229600" cy="1143000"/>
          </a:xfrm>
        </p:spPr>
        <p:txBody>
          <a:bodyPr>
            <a:normAutofit fontScale="90000"/>
          </a:bodyPr>
          <a:lstStyle/>
          <a:p>
            <a:r>
              <a:rPr lang="mn-MN" b="1" dirty="0" smtClean="0"/>
              <a:t>ИЛҮҮ ЦАГААР АЖИЛЛУУЛАХ ЗОХИЦУУЛАЛТ</a:t>
            </a:r>
            <a:br>
              <a:rPr lang="mn-MN" b="1" dirty="0" smtClean="0"/>
            </a:br>
            <a:endParaRPr lang="en-US" dirty="0"/>
          </a:p>
        </p:txBody>
      </p:sp>
      <p:sp>
        <p:nvSpPr>
          <p:cNvPr id="3" name="Content Placeholder 2"/>
          <p:cNvSpPr>
            <a:spLocks noGrp="1"/>
          </p:cNvSpPr>
          <p:nvPr>
            <p:ph idx="1"/>
          </p:nvPr>
        </p:nvSpPr>
        <p:spPr/>
        <p:txBody>
          <a:bodyPr>
            <a:normAutofit fontScale="70000" lnSpcReduction="20000"/>
          </a:bodyPr>
          <a:lstStyle/>
          <a:p>
            <a:pPr algn="just"/>
            <a:r>
              <a:rPr lang="mn-MN" dirty="0" smtClean="0"/>
              <a:t>Ажилтныг </a:t>
            </a:r>
            <a:r>
              <a:rPr lang="mn-MN" dirty="0"/>
              <a:t>ажил олгогчийн санаачилгаар ердийн ажлын өдрийн үргэлжлэл, ээлжийн ажлын цаг, долоо хоногийн ажлын цагийн үргэлжлэл болон ажлын цагийг нэгтгэн бодох ердийн ажлын цагийн нийлбэрээс хэтрүүлэн ажиллуулахыг илүү цагаар ажилласанд тооцно.</a:t>
            </a:r>
          </a:p>
          <a:p>
            <a:pPr algn="just"/>
            <a:r>
              <a:rPr lang="mn-MN" dirty="0" smtClean="0"/>
              <a:t>Бүтэн </a:t>
            </a:r>
            <a:r>
              <a:rPr lang="mn-MN" dirty="0"/>
              <a:t>бус цагаар ажиллах хөдөлмөрийн гэрээнд заасан ажлын цагийг ажил олгогчийн санаачилгаар хэтрүүлэн ажиллуулахыг илүү цагаар ажилласанд тооцно.</a:t>
            </a:r>
          </a:p>
          <a:p>
            <a:pPr algn="just"/>
            <a:r>
              <a:rPr lang="mn-MN" dirty="0" smtClean="0"/>
              <a:t>Жирэмсэн </a:t>
            </a:r>
            <a:r>
              <a:rPr lang="mn-MN" dirty="0"/>
              <a:t>эмэгтэй, гурав хүртэлх насны хүүхэдтэй ажилтан өөрөө зөвшөөрөөгүй бол илүү цагаар ажиллуулахыг хориглоно.</a:t>
            </a:r>
          </a:p>
          <a:p>
            <a:pPr algn="just"/>
            <a:r>
              <a:rPr lang="mn-MN" dirty="0" smtClean="0"/>
              <a:t>Насанд </a:t>
            </a:r>
            <a:r>
              <a:rPr lang="mn-MN" dirty="0"/>
              <a:t>хүрээгүй ажилтныг илүү цагаар ажиллуулахыг хориглоно.</a:t>
            </a:r>
          </a:p>
          <a:p>
            <a:endParaRPr lang="en-US" dirty="0"/>
          </a:p>
        </p:txBody>
      </p:sp>
    </p:spTree>
    <p:extLst>
      <p:ext uri="{BB962C8B-B14F-4D97-AF65-F5344CB8AC3E}">
        <p14:creationId xmlns:p14="http://schemas.microsoft.com/office/powerpoint/2010/main" val="1931107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895019"/>
            <a:ext cx="8229600" cy="1143000"/>
          </a:xfrm>
        </p:spPr>
        <p:txBody>
          <a:bodyPr>
            <a:normAutofit fontScale="90000"/>
          </a:bodyPr>
          <a:lstStyle/>
          <a:p>
            <a:r>
              <a:rPr lang="mn-MN" b="1" dirty="0" smtClean="0"/>
              <a:t>УРТЫН ЭЭЛЖЭЭР АЖИЛЛУУЛАХ ЗОХИЦУУЛАЛТ</a:t>
            </a:r>
            <a:br>
              <a:rPr lang="mn-MN" b="1" dirty="0" smtClean="0"/>
            </a:br>
            <a:endParaRPr lang="en-US" dirty="0"/>
          </a:p>
        </p:txBody>
      </p:sp>
      <p:sp>
        <p:nvSpPr>
          <p:cNvPr id="3" name="Content Placeholder 2"/>
          <p:cNvSpPr>
            <a:spLocks noGrp="1"/>
          </p:cNvSpPr>
          <p:nvPr>
            <p:ph idx="1"/>
          </p:nvPr>
        </p:nvSpPr>
        <p:spPr>
          <a:xfrm>
            <a:off x="533400" y="1828800"/>
            <a:ext cx="8229600" cy="4525963"/>
          </a:xfrm>
        </p:spPr>
        <p:txBody>
          <a:bodyPr>
            <a:normAutofit fontScale="47500" lnSpcReduction="20000"/>
          </a:bodyPr>
          <a:lstStyle/>
          <a:p>
            <a:pPr algn="just"/>
            <a:r>
              <a:rPr lang="mn-MN" dirty="0" smtClean="0"/>
              <a:t>Ажилтныг </a:t>
            </a:r>
            <a:r>
              <a:rPr lang="mn-MN" dirty="0"/>
              <a:t>байнга оршин суугаа газраас нь өөр, алслагдсан газар байрлуулж ажил үүрэг гүйцэтгүүлэхээр уул уурхай, олборлох салбарын ажил олгогч уртын ээлжээр ажиллуулах горим хэрэглэж болно.</a:t>
            </a:r>
          </a:p>
          <a:p>
            <a:pPr algn="just"/>
            <a:r>
              <a:rPr lang="mn-MN" dirty="0" smtClean="0"/>
              <a:t>Дээрх </a:t>
            </a:r>
            <a:r>
              <a:rPr lang="mn-MN" dirty="0"/>
              <a:t>горимоор үйл ажиллагаа явуулж байгаа ажил олгогчид үйлчилгээ үзүүлж байгаа аж ахуйн нэгж, байгууллага тухайн байршилд уг горимыг хэрэглэж болно.</a:t>
            </a:r>
          </a:p>
          <a:p>
            <a:pPr algn="just"/>
            <a:r>
              <a:rPr lang="mn-MN" dirty="0" smtClean="0"/>
              <a:t>Уртын </a:t>
            </a:r>
            <a:r>
              <a:rPr lang="mn-MN" dirty="0"/>
              <a:t>ээлжээр ажиллах ажилтны ажлын өдрийн үргэлжлэл 12 цагаас илүүгүй байх бөгөөд </a:t>
            </a:r>
            <a:r>
              <a:rPr lang="mn-MN" dirty="0" smtClean="0"/>
              <a:t>илүү </a:t>
            </a:r>
            <a:r>
              <a:rPr lang="mn-MN" dirty="0"/>
              <a:t>цагийг тооцож нэмэгдэл хөлс олгоно.</a:t>
            </a:r>
          </a:p>
          <a:p>
            <a:pPr algn="just"/>
            <a:r>
              <a:rPr lang="mn-MN" dirty="0" smtClean="0"/>
              <a:t>Уртын </a:t>
            </a:r>
            <a:r>
              <a:rPr lang="mn-MN" dirty="0"/>
              <a:t>ээлжээр ажиллах ажилтны нэг ээлжид ажил үүрэг гүйцэтгэх хугацаа 14 хоног, амрах хугацаа 14 хоног байна.</a:t>
            </a:r>
          </a:p>
          <a:p>
            <a:pPr algn="just"/>
            <a:r>
              <a:rPr lang="mn-MN" dirty="0" smtClean="0"/>
              <a:t>Хуульд хугацааг </a:t>
            </a:r>
            <a:r>
              <a:rPr lang="mn-MN" dirty="0"/>
              <a:t>багасгах тохиолдолд ажил үүрэг гүйцэтгэх, амрах хугацаа нь тэнцүү байхаар ажил олгогч, ажилтны төлөөлөгч харилцан тохиролцож болно.</a:t>
            </a:r>
          </a:p>
          <a:p>
            <a:pPr algn="just"/>
            <a:r>
              <a:rPr lang="mn-MN" dirty="0" smtClean="0"/>
              <a:t>Уртын </a:t>
            </a:r>
            <a:r>
              <a:rPr lang="mn-MN" dirty="0"/>
              <a:t>ээлж эхлэх болон дуусахад ажил олгогч хөдөлмөрийн дотоод журмаар тогтоосон байршил бүхий газраас ажилтныг ажлын байранд хүргэх, буцаах хугацааг ажилласан цагт тооцох бөгөөд энэ хугацаанд ажил олгогчоос хамаарахгүй шалтгаанаар саатсан хугацааг оруулахгүй.</a:t>
            </a:r>
          </a:p>
          <a:p>
            <a:pPr algn="just"/>
            <a:r>
              <a:rPr lang="mn-MN" dirty="0" smtClean="0"/>
              <a:t>Уртын </a:t>
            </a:r>
            <a:r>
              <a:rPr lang="mn-MN" dirty="0"/>
              <a:t>ээлжээр ажиллах ажилтны </a:t>
            </a:r>
            <a:r>
              <a:rPr lang="mn-MN" dirty="0" smtClean="0"/>
              <a:t> </a:t>
            </a:r>
            <a:r>
              <a:rPr lang="mn-MN" dirty="0"/>
              <a:t>заасан байршил бүхий газраас ажилдаа ирэх, буцах зардлыг ажил олгогч хариуцна.</a:t>
            </a:r>
          </a:p>
          <a:p>
            <a:pPr algn="just"/>
            <a:r>
              <a:rPr lang="mn-MN" dirty="0" smtClean="0"/>
              <a:t>Уртын </a:t>
            </a:r>
            <a:r>
              <a:rPr lang="mn-MN" dirty="0"/>
              <a:t>ээлжээр ажиллах ажилтны ажил, амралтын цагийн горим, уртын ээлжээр ажилласны нэмэгдэл зэргийг хамтын гэрээ, салбарын хамтын хэлэлцээрээр </a:t>
            </a:r>
            <a:r>
              <a:rPr lang="mn-MN" dirty="0" smtClean="0"/>
              <a:t>тогтооно.</a:t>
            </a:r>
          </a:p>
          <a:p>
            <a:pPr algn="just"/>
            <a:r>
              <a:rPr lang="mn-MN" dirty="0" smtClean="0"/>
              <a:t>Насанд </a:t>
            </a:r>
            <a:r>
              <a:rPr lang="mn-MN" dirty="0"/>
              <a:t>хүрээгүй хүнийг уртын ээлжээр ажиллуулахыг хориглоно.</a:t>
            </a:r>
          </a:p>
          <a:p>
            <a:pPr algn="just"/>
            <a:endParaRPr lang="en-US" dirty="0"/>
          </a:p>
        </p:txBody>
      </p:sp>
    </p:spTree>
    <p:extLst>
      <p:ext uri="{BB962C8B-B14F-4D97-AF65-F5344CB8AC3E}">
        <p14:creationId xmlns:p14="http://schemas.microsoft.com/office/powerpoint/2010/main" val="1730467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513" y="886552"/>
            <a:ext cx="8229600" cy="1143000"/>
          </a:xfrm>
        </p:spPr>
        <p:txBody>
          <a:bodyPr>
            <a:normAutofit fontScale="90000"/>
          </a:bodyPr>
          <a:lstStyle/>
          <a:p>
            <a:r>
              <a:rPr lang="mn-MN" b="1" dirty="0" smtClean="0"/>
              <a:t>АЖЛЫН ЦАГИЙГ НЭГТГЭН БОДОХ ЗОХИЦУУЛАЛТ</a:t>
            </a:r>
            <a:br>
              <a:rPr lang="mn-MN" b="1" dirty="0" smtClean="0"/>
            </a:br>
            <a:endParaRPr lang="en-US" b="1" dirty="0"/>
          </a:p>
        </p:txBody>
      </p:sp>
      <p:sp>
        <p:nvSpPr>
          <p:cNvPr id="3" name="Content Placeholder 2"/>
          <p:cNvSpPr>
            <a:spLocks noGrp="1"/>
          </p:cNvSpPr>
          <p:nvPr>
            <p:ph idx="1"/>
          </p:nvPr>
        </p:nvSpPr>
        <p:spPr/>
        <p:txBody>
          <a:bodyPr>
            <a:normAutofit fontScale="77500" lnSpcReduction="20000"/>
          </a:bodyPr>
          <a:lstStyle/>
          <a:p>
            <a:pPr algn="just"/>
            <a:r>
              <a:rPr lang="mn-MN" dirty="0" smtClean="0"/>
              <a:t>Ажил</a:t>
            </a:r>
            <a:r>
              <a:rPr lang="mn-MN" dirty="0"/>
              <a:t>, үйлчилгээ, үйлдвэрлэлийн онцлогоос шалтгаалан хуулиар тогтоосон өдрийн болон долоо хоногийн ердийн ажлын цагийн хязгаарыг баримтлах боломжгүй бол ажлын цагийг нэгтгэн бодно.</a:t>
            </a:r>
          </a:p>
          <a:p>
            <a:pPr algn="just"/>
            <a:r>
              <a:rPr lang="mn-MN" dirty="0" smtClean="0"/>
              <a:t>Ажил </a:t>
            </a:r>
            <a:r>
              <a:rPr lang="mn-MN" dirty="0"/>
              <a:t>олгогч ажилтны ердийн ажлын цагаас хэтрүүлэн ажилласан цагийг ажлын ачаалал хэвийн үед дараах байдлаар зохицуулна:</a:t>
            </a:r>
          </a:p>
          <a:p>
            <a:pPr marL="1033463" indent="-406400" algn="just">
              <a:buFont typeface="+mj-lt"/>
              <a:buAutoNum type="arabicPeriod"/>
            </a:pPr>
            <a:r>
              <a:rPr lang="mn-MN" dirty="0"/>
              <a:t>Н</a:t>
            </a:r>
            <a:r>
              <a:rPr lang="mn-MN" dirty="0" smtClean="0"/>
              <a:t>өхөн амраах;</a:t>
            </a:r>
          </a:p>
          <a:p>
            <a:pPr marL="1033463" indent="-406400" algn="just">
              <a:buFont typeface="+mj-lt"/>
              <a:buAutoNum type="arabicPeriod"/>
            </a:pPr>
            <a:r>
              <a:rPr lang="mn-MN" dirty="0"/>
              <a:t>А</a:t>
            </a:r>
            <a:r>
              <a:rPr lang="mn-MN" dirty="0" smtClean="0"/>
              <a:t>жлын </a:t>
            </a:r>
            <a:r>
              <a:rPr lang="mn-MN" dirty="0"/>
              <a:t>өдрийн үргэлжлэх цагийг </a:t>
            </a:r>
            <a:r>
              <a:rPr lang="mn-MN" dirty="0" smtClean="0"/>
              <a:t>богиносгох;</a:t>
            </a:r>
          </a:p>
          <a:p>
            <a:pPr marL="1033463" indent="-406400" algn="just">
              <a:buFont typeface="+mj-lt"/>
              <a:buAutoNum type="arabicPeriod"/>
            </a:pPr>
            <a:r>
              <a:rPr lang="mn-MN" dirty="0"/>
              <a:t>Д</a:t>
            </a:r>
            <a:r>
              <a:rPr lang="mn-MN" dirty="0" smtClean="0"/>
              <a:t>олоо </a:t>
            </a:r>
            <a:r>
              <a:rPr lang="mn-MN" dirty="0"/>
              <a:t>хоногийн ажлын өдрийн тоог </a:t>
            </a:r>
            <a:r>
              <a:rPr lang="mn-MN" dirty="0" smtClean="0"/>
              <a:t>цөөрүүлэх;</a:t>
            </a:r>
          </a:p>
          <a:p>
            <a:pPr marL="1033463" indent="-406400" algn="just">
              <a:buFont typeface="+mj-lt"/>
              <a:buAutoNum type="arabicPeriod"/>
            </a:pPr>
            <a:r>
              <a:rPr lang="mn-MN" dirty="0"/>
              <a:t>Э</a:t>
            </a:r>
            <a:r>
              <a:rPr lang="mn-MN" dirty="0" smtClean="0"/>
              <a:t>элжийн </a:t>
            </a:r>
            <a:r>
              <a:rPr lang="mn-MN" dirty="0"/>
              <a:t>амралтын хугацаан дээр нэмэгдэл амралт олгох.</a:t>
            </a:r>
          </a:p>
          <a:p>
            <a:pPr algn="just"/>
            <a:endParaRPr lang="mn-MN" dirty="0"/>
          </a:p>
          <a:p>
            <a:pPr algn="just"/>
            <a:endParaRPr lang="en-US" dirty="0"/>
          </a:p>
        </p:txBody>
      </p:sp>
    </p:spTree>
    <p:extLst>
      <p:ext uri="{BB962C8B-B14F-4D97-AF65-F5344CB8AC3E}">
        <p14:creationId xmlns:p14="http://schemas.microsoft.com/office/powerpoint/2010/main" val="3665043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mn-MN" dirty="0" smtClean="0">
                <a:latin typeface="Times New Roman" panose="02020603050405020304" pitchFamily="18" charset="0"/>
                <a:cs typeface="Times New Roman" panose="02020603050405020304" pitchFamily="18" charset="0"/>
              </a:rPr>
              <a:t>Утас: </a:t>
            </a:r>
            <a:r>
              <a:rPr lang="en-US" dirty="0" smtClean="0">
                <a:latin typeface="Times New Roman" panose="02020603050405020304" pitchFamily="18" charset="0"/>
                <a:cs typeface="Times New Roman" panose="02020603050405020304" pitchFamily="18" charset="0"/>
              </a:rPr>
              <a:t> </a:t>
            </a:r>
            <a:r>
              <a:rPr lang="mn-MN" dirty="0" smtClean="0">
                <a:latin typeface="Times New Roman" panose="02020603050405020304" pitchFamily="18" charset="0"/>
                <a:cs typeface="Times New Roman" panose="02020603050405020304" pitchFamily="18" charset="0"/>
              </a:rPr>
              <a:t>976-88085704</a:t>
            </a:r>
          </a:p>
          <a:p>
            <a:pPr marL="0" indent="0">
              <a:buNone/>
            </a:pPr>
            <a:r>
              <a:rPr lang="mn-MN" dirty="0">
                <a:latin typeface="Times New Roman" panose="02020603050405020304" pitchFamily="18" charset="0"/>
                <a:cs typeface="Times New Roman" panose="02020603050405020304" pitchFamily="18" charset="0"/>
              </a:rPr>
              <a:t> </a:t>
            </a:r>
            <a:r>
              <a:rPr lang="mn-MN" dirty="0" smtClean="0">
                <a:latin typeface="Times New Roman" panose="02020603050405020304" pitchFamily="18" charset="0"/>
                <a:cs typeface="Times New Roman" panose="02020603050405020304" pitchFamily="18" charset="0"/>
              </a:rPr>
              <a:t>                  94101180</a:t>
            </a:r>
          </a:p>
          <a:p>
            <a:pPr marL="0" indent="0">
              <a:buNone/>
            </a:pPr>
            <a:r>
              <a:rPr lang="mn-MN" dirty="0" smtClean="0">
                <a:latin typeface="Times New Roman" panose="02020603050405020304" pitchFamily="18" charset="0"/>
                <a:cs typeface="Times New Roman" panose="02020603050405020304" pitchFamily="18" charset="0"/>
              </a:rPr>
              <a:t>Имэйл: </a:t>
            </a:r>
            <a:r>
              <a:rPr lang="en-US" dirty="0" smtClean="0">
                <a:latin typeface="Times New Roman" panose="02020603050405020304" pitchFamily="18" charset="0"/>
                <a:cs typeface="Times New Roman" panose="02020603050405020304" pitchFamily="18" charset="0"/>
              </a:rPr>
              <a:t>info@hrconsulting.mn </a:t>
            </a:r>
          </a:p>
          <a:p>
            <a:pPr marL="0" indent="0">
              <a:buNone/>
            </a:pPr>
            <a:r>
              <a:rPr lang="mn-MN" dirty="0" smtClean="0">
                <a:latin typeface="Times New Roman" panose="02020603050405020304" pitchFamily="18" charset="0"/>
                <a:cs typeface="Times New Roman" panose="02020603050405020304" pitchFamily="18" charset="0"/>
              </a:rPr>
              <a:t>Вэб: </a:t>
            </a:r>
            <a:r>
              <a:rPr lang="en-US" dirty="0" smtClean="0">
                <a:latin typeface="Times New Roman" panose="02020603050405020304" pitchFamily="18" charset="0"/>
                <a:cs typeface="Times New Roman" panose="02020603050405020304" pitchFamily="18" charset="0"/>
                <a:hlinkClick r:id="rId2"/>
              </a:rPr>
              <a:t>www.hrconsulting.mn</a:t>
            </a:r>
            <a:endParaRPr lang="mn-MN" dirty="0" smtClean="0">
              <a:latin typeface="Times New Roman" panose="02020603050405020304" pitchFamily="18" charset="0"/>
              <a:cs typeface="Times New Roman" panose="02020603050405020304" pitchFamily="18" charset="0"/>
            </a:endParaRPr>
          </a:p>
          <a:p>
            <a:pPr marL="0" indent="0">
              <a:buNone/>
            </a:pPr>
            <a:r>
              <a:rPr lang="en-US" smtClean="0">
                <a:hlinkClick r:id="rId3"/>
              </a:rPr>
              <a:t>www.hrmanager.mn</a:t>
            </a:r>
            <a:endParaRPr lang="en-US" smtClean="0"/>
          </a:p>
          <a:p>
            <a:pPr marL="0" indent="0">
              <a:buNone/>
            </a:pPr>
            <a:endParaRPr lang="en-US" dirty="0">
              <a:latin typeface="Times New Roman" panose="02020603050405020304" pitchFamily="18" charset="0"/>
              <a:cs typeface="Times New Roman" panose="02020603050405020304" pitchFamily="18" charset="0"/>
            </a:endParaRPr>
          </a:p>
        </p:txBody>
      </p:sp>
      <p:sp>
        <p:nvSpPr>
          <p:cNvPr id="4" name="Title 1"/>
          <p:cNvSpPr>
            <a:spLocks noGrp="1"/>
          </p:cNvSpPr>
          <p:nvPr>
            <p:ph type="title"/>
          </p:nvPr>
        </p:nvSpPr>
        <p:spPr>
          <a:xfrm>
            <a:off x="497579" y="838200"/>
            <a:ext cx="8229600" cy="1143000"/>
          </a:xfrm>
        </p:spPr>
        <p:txBody>
          <a:bodyPr>
            <a:normAutofit/>
          </a:bodyPr>
          <a:lstStyle/>
          <a:p>
            <a:pPr algn="l"/>
            <a:r>
              <a:rPr lang="mn-MN" sz="3200" b="1" dirty="0" smtClean="0">
                <a:latin typeface="Times New Roman" panose="02020603050405020304" pitchFamily="18" charset="0"/>
                <a:cs typeface="Times New Roman" panose="02020603050405020304" pitchFamily="18" charset="0"/>
              </a:rPr>
              <a:t>Холбоо барих мэдээлэл:</a:t>
            </a:r>
            <a:endParaRPr lang="en-US"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4290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1587056125"/>
              </p:ext>
            </p:extLst>
          </p:nvPr>
        </p:nvGraphicFramePr>
        <p:xfrm>
          <a:off x="1066801" y="1981200"/>
          <a:ext cx="7620000" cy="3162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64275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460375"/>
          </a:xfrm>
        </p:spPr>
        <p:txBody>
          <a:bodyPr>
            <a:normAutofit fontScale="90000"/>
          </a:bodyPr>
          <a:lstStyle/>
          <a:p>
            <a:r>
              <a:rPr lang="mn-MN" b="1" dirty="0" smtClean="0"/>
              <a:t>АГУУЛГА </a:t>
            </a:r>
            <a:endParaRPr lang="en-US" b="1" dirty="0"/>
          </a:p>
        </p:txBody>
      </p:sp>
      <p:sp>
        <p:nvSpPr>
          <p:cNvPr id="3" name="Subtitle 2"/>
          <p:cNvSpPr>
            <a:spLocks noGrp="1"/>
          </p:cNvSpPr>
          <p:nvPr>
            <p:ph type="subTitle" idx="1"/>
          </p:nvPr>
        </p:nvSpPr>
        <p:spPr>
          <a:xfrm>
            <a:off x="685800" y="1450975"/>
            <a:ext cx="7924800" cy="3276600"/>
          </a:xfrm>
        </p:spPr>
        <p:txBody>
          <a:bodyPr>
            <a:noAutofit/>
          </a:bodyPr>
          <a:lstStyle/>
          <a:p>
            <a:pPr marL="514350" indent="-514350" algn="l">
              <a:buFont typeface="+mj-lt"/>
              <a:buAutoNum type="arabicPeriod"/>
            </a:pPr>
            <a:r>
              <a:rPr lang="mn-MN" sz="2800" dirty="0" smtClean="0">
                <a:solidFill>
                  <a:schemeClr val="tx1"/>
                </a:solidFill>
              </a:rPr>
              <a:t>Ажлын цагийн ерөнхий зохицуулалт</a:t>
            </a:r>
          </a:p>
          <a:p>
            <a:pPr marL="514350" indent="-514350" algn="l">
              <a:buFont typeface="+mj-lt"/>
              <a:buAutoNum type="arabicPeriod"/>
            </a:pPr>
            <a:r>
              <a:rPr lang="mn-MN" sz="2800" dirty="0" smtClean="0">
                <a:solidFill>
                  <a:schemeClr val="tx1"/>
                </a:solidFill>
              </a:rPr>
              <a:t>Ажлын </a:t>
            </a:r>
            <a:r>
              <a:rPr lang="mn-MN" sz="2800" dirty="0">
                <a:solidFill>
                  <a:schemeClr val="tx1"/>
                </a:solidFill>
              </a:rPr>
              <a:t>цагийн дээд </a:t>
            </a:r>
            <a:r>
              <a:rPr lang="mn-MN" sz="2800" dirty="0" smtClean="0">
                <a:solidFill>
                  <a:schemeClr val="tx1"/>
                </a:solidFill>
              </a:rPr>
              <a:t>хязгаар</a:t>
            </a:r>
          </a:p>
          <a:p>
            <a:pPr marL="514350" indent="-514350" algn="l">
              <a:buFont typeface="+mj-lt"/>
              <a:buAutoNum type="arabicPeriod"/>
            </a:pPr>
            <a:r>
              <a:rPr lang="mn-MN" sz="2800" dirty="0">
                <a:solidFill>
                  <a:schemeClr val="tx1"/>
                </a:solidFill>
              </a:rPr>
              <a:t>Ажлын цагийг </a:t>
            </a:r>
            <a:r>
              <a:rPr lang="mn-MN" sz="2800" dirty="0" smtClean="0">
                <a:solidFill>
                  <a:schemeClr val="tx1"/>
                </a:solidFill>
              </a:rPr>
              <a:t>богиносгох зохицуулалт</a:t>
            </a:r>
          </a:p>
          <a:p>
            <a:pPr marL="514350" indent="-514350" algn="l">
              <a:buFont typeface="+mj-lt"/>
              <a:buAutoNum type="arabicPeriod"/>
            </a:pPr>
            <a:r>
              <a:rPr lang="mn-MN" sz="2800" dirty="0">
                <a:solidFill>
                  <a:schemeClr val="tx1"/>
                </a:solidFill>
              </a:rPr>
              <a:t>Шөнийн </a:t>
            </a:r>
            <a:r>
              <a:rPr lang="mn-MN" sz="2800" dirty="0" smtClean="0">
                <a:solidFill>
                  <a:schemeClr val="tx1"/>
                </a:solidFill>
              </a:rPr>
              <a:t>цагийн зохицуулалт</a:t>
            </a:r>
          </a:p>
          <a:p>
            <a:pPr marL="514350" indent="-514350" algn="l">
              <a:buFont typeface="+mj-lt"/>
              <a:buAutoNum type="arabicPeriod"/>
            </a:pPr>
            <a:r>
              <a:rPr lang="mn-MN" sz="2800" dirty="0">
                <a:solidFill>
                  <a:schemeClr val="tx1"/>
                </a:solidFill>
              </a:rPr>
              <a:t>Ажлын бүтэн бус </a:t>
            </a:r>
            <a:r>
              <a:rPr lang="mn-MN" sz="2800" dirty="0" smtClean="0">
                <a:solidFill>
                  <a:schemeClr val="tx1"/>
                </a:solidFill>
              </a:rPr>
              <a:t>цагийн зохицуулалт</a:t>
            </a:r>
          </a:p>
          <a:p>
            <a:pPr marL="514350" indent="-514350" algn="l">
              <a:buFont typeface="+mj-lt"/>
              <a:buAutoNum type="arabicPeriod"/>
            </a:pPr>
            <a:r>
              <a:rPr lang="mn-MN" sz="2800" dirty="0">
                <a:solidFill>
                  <a:schemeClr val="tx1"/>
                </a:solidFill>
              </a:rPr>
              <a:t>Ээлжийн ажлын </a:t>
            </a:r>
            <a:r>
              <a:rPr lang="mn-MN" sz="2800" dirty="0" smtClean="0">
                <a:solidFill>
                  <a:schemeClr val="tx1"/>
                </a:solidFill>
              </a:rPr>
              <a:t>цагийн зохицуулалт</a:t>
            </a:r>
          </a:p>
          <a:p>
            <a:pPr marL="514350" indent="-514350" algn="l">
              <a:buFont typeface="+mj-lt"/>
              <a:buAutoNum type="arabicPeriod"/>
            </a:pPr>
            <a:r>
              <a:rPr lang="mn-MN" sz="2800" dirty="0">
                <a:solidFill>
                  <a:schemeClr val="tx1"/>
                </a:solidFill>
              </a:rPr>
              <a:t>Илүү цагаар </a:t>
            </a:r>
            <a:r>
              <a:rPr lang="mn-MN" sz="2800" dirty="0" smtClean="0">
                <a:solidFill>
                  <a:schemeClr val="tx1"/>
                </a:solidFill>
              </a:rPr>
              <a:t>ажиллуулах зохицуулалт</a:t>
            </a:r>
          </a:p>
          <a:p>
            <a:pPr marL="514350" indent="-514350" algn="l">
              <a:buFont typeface="+mj-lt"/>
              <a:buAutoNum type="arabicPeriod"/>
            </a:pPr>
            <a:r>
              <a:rPr lang="mn-MN" sz="2800" dirty="0">
                <a:solidFill>
                  <a:schemeClr val="tx1"/>
                </a:solidFill>
              </a:rPr>
              <a:t>Уртын ээлжээр </a:t>
            </a:r>
            <a:r>
              <a:rPr lang="mn-MN" sz="2800" dirty="0" smtClean="0">
                <a:solidFill>
                  <a:schemeClr val="tx1"/>
                </a:solidFill>
              </a:rPr>
              <a:t>ажиллуулах зохицуулалт</a:t>
            </a:r>
          </a:p>
          <a:p>
            <a:pPr marL="514350" indent="-514350" algn="l">
              <a:buFont typeface="+mj-lt"/>
              <a:buAutoNum type="arabicPeriod"/>
            </a:pPr>
            <a:r>
              <a:rPr lang="mn-MN" sz="2800" dirty="0">
                <a:solidFill>
                  <a:schemeClr val="tx1"/>
                </a:solidFill>
              </a:rPr>
              <a:t>Ажлын цагийг нэгтгэн </a:t>
            </a:r>
            <a:r>
              <a:rPr lang="mn-MN" sz="2800" dirty="0" smtClean="0">
                <a:solidFill>
                  <a:schemeClr val="tx1"/>
                </a:solidFill>
              </a:rPr>
              <a:t>бодох зохицуулалт</a:t>
            </a:r>
            <a:endParaRPr lang="mn-MN" sz="2800" dirty="0">
              <a:solidFill>
                <a:schemeClr val="tx1"/>
              </a:solidFill>
            </a:endParaRPr>
          </a:p>
          <a:p>
            <a:pPr marL="514350" indent="-514350" algn="l">
              <a:buFont typeface="+mj-lt"/>
              <a:buAutoNum type="arabicPeriod"/>
            </a:pPr>
            <a:endParaRPr lang="mn-MN" sz="2800" dirty="0">
              <a:solidFill>
                <a:schemeClr val="tx1"/>
              </a:solidFill>
            </a:endParaRPr>
          </a:p>
          <a:p>
            <a:pPr marL="514350" indent="-514350" algn="l">
              <a:buFont typeface="+mj-lt"/>
              <a:buAutoNum type="arabicPeriod"/>
            </a:pPr>
            <a:endParaRPr lang="mn-MN" sz="2800" dirty="0">
              <a:solidFill>
                <a:schemeClr val="tx1"/>
              </a:solidFill>
            </a:endParaRPr>
          </a:p>
          <a:p>
            <a:pPr marL="514350" indent="-514350" algn="l">
              <a:buFont typeface="+mj-lt"/>
              <a:buAutoNum type="arabicPeriod"/>
            </a:pPr>
            <a:endParaRPr lang="mn-MN" sz="2800" dirty="0">
              <a:solidFill>
                <a:schemeClr val="tx1"/>
              </a:solidFill>
            </a:endParaRPr>
          </a:p>
          <a:p>
            <a:pPr marL="514350" indent="-514350" algn="l">
              <a:buFont typeface="+mj-lt"/>
              <a:buAutoNum type="arabicPeriod"/>
            </a:pPr>
            <a:endParaRPr lang="mn-MN" sz="2800" dirty="0">
              <a:solidFill>
                <a:schemeClr val="tx1"/>
              </a:solidFill>
            </a:endParaRPr>
          </a:p>
          <a:p>
            <a:pPr marL="514350" indent="-514350" algn="l">
              <a:buFont typeface="+mj-lt"/>
              <a:buAutoNum type="arabicPeriod"/>
            </a:pPr>
            <a:endParaRPr lang="mn-MN" sz="2800" dirty="0">
              <a:solidFill>
                <a:schemeClr val="tx1"/>
              </a:solidFill>
            </a:endParaRPr>
          </a:p>
          <a:p>
            <a:pPr marL="514350" indent="-514350" algn="l">
              <a:buFont typeface="+mj-lt"/>
              <a:buAutoNum type="arabicPeriod"/>
            </a:pPr>
            <a:endParaRPr lang="mn-MN" sz="2800" dirty="0">
              <a:solidFill>
                <a:schemeClr val="tx1"/>
              </a:solidFill>
            </a:endParaRPr>
          </a:p>
          <a:p>
            <a:endParaRPr lang="en-US" sz="2800" dirty="0">
              <a:solidFill>
                <a:schemeClr val="tx1"/>
              </a:solidFill>
            </a:endParaRPr>
          </a:p>
        </p:txBody>
      </p:sp>
    </p:spTree>
    <p:extLst>
      <p:ext uri="{BB962C8B-B14F-4D97-AF65-F5344CB8AC3E}">
        <p14:creationId xmlns:p14="http://schemas.microsoft.com/office/powerpoint/2010/main" val="206991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66800"/>
            <a:ext cx="8229600" cy="1143000"/>
          </a:xfrm>
        </p:spPr>
        <p:txBody>
          <a:bodyPr>
            <a:normAutofit fontScale="90000"/>
          </a:bodyPr>
          <a:lstStyle/>
          <a:p>
            <a:r>
              <a:rPr lang="mn-MN" b="1" dirty="0" smtClean="0"/>
              <a:t>АЖЛЫН ЦАГИЙН ЕРӨНХИЙ ЗОХИЦУУЛАЛТ</a:t>
            </a:r>
            <a:br>
              <a:rPr lang="mn-MN" b="1" dirty="0" smtClean="0"/>
            </a:br>
            <a:endParaRPr lang="en-US" b="1" dirty="0"/>
          </a:p>
        </p:txBody>
      </p:sp>
      <p:sp>
        <p:nvSpPr>
          <p:cNvPr id="3" name="Content Placeholder 2"/>
          <p:cNvSpPr>
            <a:spLocks noGrp="1"/>
          </p:cNvSpPr>
          <p:nvPr>
            <p:ph idx="1"/>
          </p:nvPr>
        </p:nvSpPr>
        <p:spPr>
          <a:xfrm>
            <a:off x="381000" y="1981200"/>
            <a:ext cx="8229600" cy="4525963"/>
          </a:xfrm>
        </p:spPr>
        <p:txBody>
          <a:bodyPr>
            <a:normAutofit fontScale="77500" lnSpcReduction="20000"/>
          </a:bodyPr>
          <a:lstStyle/>
          <a:p>
            <a:pPr algn="just"/>
            <a:r>
              <a:rPr lang="mn-MN" dirty="0"/>
              <a:t>Х</a:t>
            </a:r>
            <a:r>
              <a:rPr lang="mn-MN" dirty="0" smtClean="0"/>
              <a:t>өдөлмөрийн </a:t>
            </a:r>
            <a:r>
              <a:rPr lang="mn-MN" dirty="0"/>
              <a:t>хууль тогтоомж, хамтын гэрээ, хамтын хэлэлцээр, хөдөлмөрийн гэрээ, хөдөлмөрийн дотоод хэм хэмжээг дагаж мөрдөх, ажлын цагийг баримтлах, ажлын цагийг гагцхүү ажил үүргээ гүйцэтгэхэд зарцуулах</a:t>
            </a:r>
            <a:r>
              <a:rPr lang="mn-MN" dirty="0" smtClean="0"/>
              <a:t>;</a:t>
            </a:r>
            <a:endParaRPr lang="en-US" dirty="0" smtClean="0"/>
          </a:p>
          <a:p>
            <a:pPr algn="just"/>
            <a:r>
              <a:rPr lang="mn-MN" dirty="0" smtClean="0"/>
              <a:t>Ажилтныг </a:t>
            </a:r>
            <a:r>
              <a:rPr lang="mn-MN" dirty="0"/>
              <a:t>хуулиар тогтоосон ажлын цагийн дээд хязгаараас хэтрүүлэн ажиллуулахгүй байх</a:t>
            </a:r>
            <a:r>
              <a:rPr lang="mn-MN" dirty="0" smtClean="0"/>
              <a:t>;</a:t>
            </a:r>
            <a:endParaRPr lang="en-US" dirty="0" smtClean="0"/>
          </a:p>
          <a:p>
            <a:pPr algn="just"/>
            <a:r>
              <a:rPr lang="mn-MN" dirty="0" smtClean="0"/>
              <a:t>Иргэд </a:t>
            </a:r>
            <a:r>
              <a:rPr lang="mn-MN" dirty="0"/>
              <a:t>хооронд байгуулах хөдөлмөрийн гэрээнд ажил, амралтын цагийн горим тогтоохдоо туслах малчин, гэрийн үйлчилгээний ажилтан, тэдгээртэй адилтгах ажилтантай байгуулах гэрээнээс бусад тохиолдолд энэ хуульд заасан ажлын цагийн хязгаарыг баримтална</a:t>
            </a:r>
            <a:r>
              <a:rPr lang="mn-MN" dirty="0" smtClean="0"/>
              <a:t>.</a:t>
            </a:r>
          </a:p>
          <a:p>
            <a:pPr algn="just"/>
            <a:r>
              <a:rPr lang="mn-MN" dirty="0"/>
              <a:t>Ажил олгогч ажилтны ажлын цагийн бүртгэлийг хөтлөх үүрэгтэй.</a:t>
            </a:r>
          </a:p>
          <a:p>
            <a:pPr algn="just"/>
            <a:endParaRPr lang="en-US" dirty="0"/>
          </a:p>
        </p:txBody>
      </p:sp>
    </p:spTree>
    <p:extLst>
      <p:ext uri="{BB962C8B-B14F-4D97-AF65-F5344CB8AC3E}">
        <p14:creationId xmlns:p14="http://schemas.microsoft.com/office/powerpoint/2010/main" val="585603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113" y="1219200"/>
            <a:ext cx="8229600" cy="578181"/>
          </a:xfrm>
        </p:spPr>
        <p:txBody>
          <a:bodyPr>
            <a:normAutofit fontScale="90000"/>
          </a:bodyPr>
          <a:lstStyle/>
          <a:p>
            <a:r>
              <a:rPr lang="mn-MN" b="1" dirty="0" smtClean="0"/>
              <a:t>АЖЛЫН ЦАГИЙН ДЭЭД ХЯЗГААР</a:t>
            </a:r>
            <a:r>
              <a:rPr lang="mn-MN" b="1" dirty="0"/>
              <a:t/>
            </a:r>
            <a:br>
              <a:rPr lang="mn-MN" b="1" dirty="0"/>
            </a:br>
            <a:endParaRPr lang="en-US" b="1" dirty="0"/>
          </a:p>
        </p:txBody>
      </p:sp>
      <p:sp>
        <p:nvSpPr>
          <p:cNvPr id="3" name="Content Placeholder 2"/>
          <p:cNvSpPr>
            <a:spLocks noGrp="1"/>
          </p:cNvSpPr>
          <p:nvPr>
            <p:ph idx="1"/>
          </p:nvPr>
        </p:nvSpPr>
        <p:spPr>
          <a:xfrm>
            <a:off x="489113" y="1676400"/>
            <a:ext cx="8358554" cy="4525963"/>
          </a:xfrm>
        </p:spPr>
        <p:txBody>
          <a:bodyPr>
            <a:normAutofit fontScale="92500"/>
          </a:bodyPr>
          <a:lstStyle/>
          <a:p>
            <a:pPr algn="just"/>
            <a:r>
              <a:rPr lang="mn-MN" dirty="0" smtClean="0"/>
              <a:t>Долоо </a:t>
            </a:r>
            <a:r>
              <a:rPr lang="mn-MN" dirty="0"/>
              <a:t>хоногийн ердийн ажлын цаг 40-өөс илүүгүй байна.</a:t>
            </a:r>
          </a:p>
          <a:p>
            <a:pPr algn="just"/>
            <a:r>
              <a:rPr lang="mn-MN" dirty="0" smtClean="0"/>
              <a:t>Ердийн </a:t>
            </a:r>
            <a:r>
              <a:rPr lang="mn-MN" dirty="0"/>
              <a:t>ажлын өдрийн үргэлжлэл найман цагаас илүүгүй байна.</a:t>
            </a:r>
          </a:p>
          <a:p>
            <a:pPr algn="just"/>
            <a:r>
              <a:rPr lang="mn-MN" dirty="0" smtClean="0"/>
              <a:t>Насанд </a:t>
            </a:r>
            <a:r>
              <a:rPr lang="mn-MN" dirty="0"/>
              <a:t>хүрээгүй хүний долоо хоногийн ажлын цаг 30-аас илүүгүй байна.</a:t>
            </a:r>
          </a:p>
          <a:p>
            <a:pPr algn="just"/>
            <a:r>
              <a:rPr lang="mn-MN" dirty="0" smtClean="0"/>
              <a:t>Долоо </a:t>
            </a:r>
            <a:r>
              <a:rPr lang="mn-MN" dirty="0"/>
              <a:t>хоногийн ажлын цагийн дээд хязгаар нь 56 цагаас илүүгүй байна. Өдөрт ажиллах илүү цагийн хязгаар нь дөрвөн цагаас илүүгүй байна.</a:t>
            </a:r>
          </a:p>
          <a:p>
            <a:pPr algn="just"/>
            <a:endParaRPr lang="en-US" dirty="0"/>
          </a:p>
        </p:txBody>
      </p:sp>
    </p:spTree>
    <p:extLst>
      <p:ext uri="{BB962C8B-B14F-4D97-AF65-F5344CB8AC3E}">
        <p14:creationId xmlns:p14="http://schemas.microsoft.com/office/powerpoint/2010/main" val="3514756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mn-MN" b="1" dirty="0" smtClean="0"/>
              <a:t>АЖЛЫН ЦАГИЙГ БОГИНОСГОХ ЗОХИЦУУЛАЛТ</a:t>
            </a:r>
            <a:endParaRPr lang="en-US" b="1" dirty="0"/>
          </a:p>
        </p:txBody>
      </p:sp>
      <p:sp>
        <p:nvSpPr>
          <p:cNvPr id="3" name="Content Placeholder 2"/>
          <p:cNvSpPr>
            <a:spLocks noGrp="1"/>
          </p:cNvSpPr>
          <p:nvPr>
            <p:ph idx="1"/>
          </p:nvPr>
        </p:nvSpPr>
        <p:spPr>
          <a:xfrm>
            <a:off x="482542" y="1870997"/>
            <a:ext cx="8229600" cy="4525963"/>
          </a:xfrm>
        </p:spPr>
        <p:txBody>
          <a:bodyPr>
            <a:normAutofit fontScale="85000" lnSpcReduction="20000"/>
          </a:bodyPr>
          <a:lstStyle/>
          <a:p>
            <a:pPr algn="just"/>
            <a:r>
              <a:rPr lang="mn-MN" dirty="0"/>
              <a:t>А</a:t>
            </a:r>
            <a:r>
              <a:rPr lang="mn-MN" dirty="0" smtClean="0"/>
              <a:t>жилтны</a:t>
            </a:r>
            <a:r>
              <a:rPr lang="mn-MN" dirty="0"/>
              <a:t> ажлын цагийг богиносгох тухай эрүүл мэндийн магадлалын зөвлөлийн шийдвэр гарсан;</a:t>
            </a:r>
          </a:p>
          <a:p>
            <a:pPr algn="just"/>
            <a:r>
              <a:rPr lang="mn-MN" dirty="0" smtClean="0"/>
              <a:t>Жирэмсэн</a:t>
            </a:r>
            <a:r>
              <a:rPr lang="mn-MN" dirty="0"/>
              <a:t>, хөхүүл хүүхэдтэй эмэгтэй ажилтны ажлын цагийг богиносгохоор эмнэлгийн магадалгаа гарсан;</a:t>
            </a:r>
          </a:p>
          <a:p>
            <a:pPr algn="just"/>
            <a:r>
              <a:rPr lang="mn-MN" dirty="0"/>
              <a:t>Ү</a:t>
            </a:r>
            <a:r>
              <a:rPr lang="mn-MN" dirty="0" smtClean="0"/>
              <a:t>йлдвэрлэл </a:t>
            </a:r>
            <a:r>
              <a:rPr lang="mn-MN" dirty="0"/>
              <a:t>дээр мэргэжил эзэмшүүлэх, мэргэшил дээшлүүлэх сургалтад хамрагдаж байгаа ажилтны ажлын цагийг суралцаж байх хугацаанд нь.</a:t>
            </a:r>
          </a:p>
          <a:p>
            <a:pPr algn="just"/>
            <a:r>
              <a:rPr lang="mn-MN" dirty="0" smtClean="0"/>
              <a:t>Ажлын </a:t>
            </a:r>
            <a:r>
              <a:rPr lang="mn-MN" dirty="0"/>
              <a:t>цагийг нь богиносгосон ажилтанд энэ хуулийн 115 дугаар зүйлд заасны дагуу олговор олгоно.</a:t>
            </a:r>
          </a:p>
          <a:p>
            <a:pPr algn="just"/>
            <a:endParaRPr lang="en-US" dirty="0"/>
          </a:p>
        </p:txBody>
      </p:sp>
    </p:spTree>
    <p:extLst>
      <p:ext uri="{BB962C8B-B14F-4D97-AF65-F5344CB8AC3E}">
        <p14:creationId xmlns:p14="http://schemas.microsoft.com/office/powerpoint/2010/main" val="3679743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046" y="1066800"/>
            <a:ext cx="8229600" cy="635136"/>
          </a:xfrm>
        </p:spPr>
        <p:txBody>
          <a:bodyPr>
            <a:normAutofit fontScale="90000"/>
          </a:bodyPr>
          <a:lstStyle/>
          <a:p>
            <a:r>
              <a:rPr lang="mn-MN" b="1" dirty="0" smtClean="0"/>
              <a:t>ШӨНИЙН ЦАГИЙН ЗОХИЦУУЛАЛТ</a:t>
            </a:r>
            <a:br>
              <a:rPr lang="mn-MN" b="1" dirty="0" smtClean="0"/>
            </a:br>
            <a:endParaRPr lang="en-US" b="1" dirty="0"/>
          </a:p>
        </p:txBody>
      </p:sp>
      <p:sp>
        <p:nvSpPr>
          <p:cNvPr id="3" name="Content Placeholder 2"/>
          <p:cNvSpPr>
            <a:spLocks noGrp="1"/>
          </p:cNvSpPr>
          <p:nvPr>
            <p:ph idx="1"/>
          </p:nvPr>
        </p:nvSpPr>
        <p:spPr>
          <a:xfrm>
            <a:off x="506046" y="1524000"/>
            <a:ext cx="8229600" cy="4791997"/>
          </a:xfrm>
        </p:spPr>
        <p:txBody>
          <a:bodyPr>
            <a:noAutofit/>
          </a:bodyPr>
          <a:lstStyle/>
          <a:p>
            <a:pPr algn="just"/>
            <a:r>
              <a:rPr lang="mn-MN" sz="2000" dirty="0" smtClean="0"/>
              <a:t>Орон </a:t>
            </a:r>
            <a:r>
              <a:rPr lang="mn-MN" sz="2000" dirty="0"/>
              <a:t>нутгийн цагаар 22 цагаас дараагийн өдрийн 06 цаг хүртэлх хугацааг шөнийн цагт тооцно.</a:t>
            </a:r>
          </a:p>
          <a:p>
            <a:pPr algn="just"/>
            <a:r>
              <a:rPr lang="mn-MN" sz="2000" dirty="0" smtClean="0"/>
              <a:t>Шөнийн </a:t>
            </a:r>
            <a:r>
              <a:rPr lang="mn-MN" sz="2000" dirty="0"/>
              <a:t>цагаар ажилласан ажилтныг дараагийн ажлын өдөр нь шөнө ажилласан цагаас багагүй хугацаагаар нөхөн амраана.</a:t>
            </a:r>
          </a:p>
          <a:p>
            <a:pPr algn="just"/>
            <a:r>
              <a:rPr lang="mn-MN" sz="2000" dirty="0" smtClean="0"/>
              <a:t>Шөнийн </a:t>
            </a:r>
            <a:r>
              <a:rPr lang="mn-MN" sz="2000" dirty="0"/>
              <a:t>цагаар байнга ажилладаг ажилтныг хөдөлмөрийн аюулгүй байдал, эрүүл ахуйн хууль тогтоомжид заасан хугацаанд эрүүл мэндийн урьдчилан сэргийлэх үзлэгт ажил олгогчийн зардлаар хамруулна</a:t>
            </a:r>
            <a:r>
              <a:rPr lang="mn-MN" sz="2000" dirty="0" smtClean="0"/>
              <a:t>.</a:t>
            </a:r>
            <a:endParaRPr lang="en-US" sz="2000" dirty="0" smtClean="0"/>
          </a:p>
          <a:p>
            <a:pPr algn="just"/>
            <a:r>
              <a:rPr lang="mn-MN" sz="2000" dirty="0" smtClean="0"/>
              <a:t>Эрүүл </a:t>
            </a:r>
            <a:r>
              <a:rPr lang="mn-MN" sz="2000" dirty="0"/>
              <a:t>мэндийн магадлалын зөвлөлийн шийдвэрээр шөнийн цагаар ажиллуулахыг хориглосон ажилтныг ажил олгогч өдрийн ээлжид, эсхүл адил чанарын өөр ажилд шилжүүлэх үүрэгтэй.</a:t>
            </a:r>
          </a:p>
          <a:p>
            <a:pPr algn="just"/>
            <a:r>
              <a:rPr lang="mn-MN" sz="2000" dirty="0" smtClean="0"/>
              <a:t>Жирэмсэн </a:t>
            </a:r>
            <a:r>
              <a:rPr lang="mn-MN" sz="2000" dirty="0"/>
              <a:t>эмэгтэй, гурав хүртэлх насны хүүхэдтэй ажилтан өөрөө зөвшөөрөөгүй бол шөнийн цагаар ажиллуулахыг хориглоно.</a:t>
            </a:r>
          </a:p>
          <a:p>
            <a:pPr algn="just"/>
            <a:r>
              <a:rPr lang="mn-MN" sz="2000" dirty="0" smtClean="0"/>
              <a:t>Насанд </a:t>
            </a:r>
            <a:r>
              <a:rPr lang="mn-MN" sz="2000" dirty="0"/>
              <a:t>хүрээгүй ажилтныг шөнийн цагаар ажиллуулахыг хориглоно.</a:t>
            </a:r>
          </a:p>
          <a:p>
            <a:endParaRPr lang="mn-MN" sz="2000" dirty="0"/>
          </a:p>
          <a:p>
            <a:endParaRPr lang="en-US" sz="2000" dirty="0"/>
          </a:p>
        </p:txBody>
      </p:sp>
    </p:spTree>
    <p:extLst>
      <p:ext uri="{BB962C8B-B14F-4D97-AF65-F5344CB8AC3E}">
        <p14:creationId xmlns:p14="http://schemas.microsoft.com/office/powerpoint/2010/main" val="61202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646" y="920419"/>
            <a:ext cx="8229600" cy="1143000"/>
          </a:xfrm>
        </p:spPr>
        <p:txBody>
          <a:bodyPr>
            <a:normAutofit fontScale="90000"/>
          </a:bodyPr>
          <a:lstStyle/>
          <a:p>
            <a:r>
              <a:rPr lang="mn-MN" b="1" dirty="0" smtClean="0"/>
              <a:t>АЖЛЫН БҮТЭН БУС ЦАГИЙН ЗОХИЦУУЛАЛТ</a:t>
            </a:r>
            <a:br>
              <a:rPr lang="mn-MN" b="1" dirty="0" smtClean="0"/>
            </a:br>
            <a:endParaRPr lang="en-US" dirty="0"/>
          </a:p>
        </p:txBody>
      </p:sp>
      <p:sp>
        <p:nvSpPr>
          <p:cNvPr id="3" name="Content Placeholder 2"/>
          <p:cNvSpPr>
            <a:spLocks noGrp="1"/>
          </p:cNvSpPr>
          <p:nvPr>
            <p:ph idx="1"/>
          </p:nvPr>
        </p:nvSpPr>
        <p:spPr/>
        <p:txBody>
          <a:bodyPr/>
          <a:lstStyle/>
          <a:p>
            <a:pPr marL="0" indent="0" algn="just">
              <a:buNone/>
            </a:pPr>
            <a:r>
              <a:rPr lang="mn-MN" dirty="0" smtClean="0"/>
              <a:t>Ажлын </a:t>
            </a:r>
            <a:r>
              <a:rPr lang="mn-MN" dirty="0"/>
              <a:t>бүтэн бус цагаар ажиллах ажилтны долоо хоногт ажиллах цаг 32-оос илүүгүй байна.</a:t>
            </a:r>
          </a:p>
          <a:p>
            <a:pPr marL="0" indent="0">
              <a:buNone/>
            </a:pPr>
            <a:endParaRPr lang="en-US" dirty="0"/>
          </a:p>
        </p:txBody>
      </p:sp>
    </p:spTree>
    <p:extLst>
      <p:ext uri="{BB962C8B-B14F-4D97-AF65-F5344CB8AC3E}">
        <p14:creationId xmlns:p14="http://schemas.microsoft.com/office/powerpoint/2010/main" val="1303927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113" y="920419"/>
            <a:ext cx="8229600" cy="1143000"/>
          </a:xfrm>
        </p:spPr>
        <p:txBody>
          <a:bodyPr>
            <a:normAutofit fontScale="90000"/>
          </a:bodyPr>
          <a:lstStyle/>
          <a:p>
            <a:r>
              <a:rPr lang="mn-MN" b="1" dirty="0" smtClean="0"/>
              <a:t>ЭЭЛЖИЙН АЖЛЫН ЦАГИЙН ЗОХИЦУУЛАЛТ</a:t>
            </a:r>
            <a:br>
              <a:rPr lang="mn-MN" b="1" dirty="0" smtClean="0"/>
            </a:br>
            <a:endParaRPr lang="en-US" b="1" dirty="0"/>
          </a:p>
        </p:txBody>
      </p:sp>
      <p:sp>
        <p:nvSpPr>
          <p:cNvPr id="3" name="Content Placeholder 2"/>
          <p:cNvSpPr>
            <a:spLocks noGrp="1"/>
          </p:cNvSpPr>
          <p:nvPr>
            <p:ph idx="1"/>
          </p:nvPr>
        </p:nvSpPr>
        <p:spPr>
          <a:xfrm>
            <a:off x="457200" y="1981200"/>
            <a:ext cx="8229600" cy="4525963"/>
          </a:xfrm>
        </p:spPr>
        <p:txBody>
          <a:bodyPr>
            <a:normAutofit fontScale="70000" lnSpcReduction="20000"/>
          </a:bodyPr>
          <a:lstStyle/>
          <a:p>
            <a:pPr algn="just"/>
            <a:r>
              <a:rPr lang="mn-MN" sz="3400" dirty="0" smtClean="0"/>
              <a:t>Ажил </a:t>
            </a:r>
            <a:r>
              <a:rPr lang="mn-MN" sz="3400" dirty="0"/>
              <a:t>олгогч ээлжийн ажлын цаг, хуваарийг ээлжийн ажил эхлэхээс 48-аас доошгүй цагийн өмнө ажилтанд мэдэгдэнэ.</a:t>
            </a:r>
          </a:p>
          <a:p>
            <a:pPr algn="just"/>
            <a:r>
              <a:rPr lang="mn-MN" sz="3400" dirty="0" smtClean="0"/>
              <a:t>Нэг </a:t>
            </a:r>
            <a:r>
              <a:rPr lang="mn-MN" sz="3400" dirty="0"/>
              <a:t>ээлжийн ердийн ажлын цагийн үргэлжлэл найман цагаас илүүгүй байна.</a:t>
            </a:r>
          </a:p>
          <a:p>
            <a:pPr algn="just"/>
            <a:r>
              <a:rPr lang="mn-MN" sz="3400" dirty="0" smtClean="0"/>
              <a:t>Ажил </a:t>
            </a:r>
            <a:r>
              <a:rPr lang="mn-MN" sz="3400" dirty="0"/>
              <a:t>олгогч ажилтантай тохиролцсоны дагуу хуульд өөрөөр заагаагүй бол ээлжийн ажлын цагийн үргэлжлэлийг дөрвөөс илүүгүй цагаар уртасган зохион байгуулж болно. Энэ тохиолдолд ажилтан долоо хоногт 40 цагаас илүү ажилласан бол түүнд илүү ажилласан цагийн хөлсийг </a:t>
            </a:r>
            <a:r>
              <a:rPr lang="mn-MN" sz="3400" dirty="0" smtClean="0"/>
              <a:t>хөдөлмөрийн тухай хуулийн </a:t>
            </a:r>
            <a:r>
              <a:rPr lang="mn-MN" sz="3400" dirty="0"/>
              <a:t>109.1-д заасны дагуу нэмж олгоно.</a:t>
            </a:r>
          </a:p>
          <a:p>
            <a:pPr algn="just"/>
            <a:r>
              <a:rPr lang="mn-MN" sz="3400" dirty="0" smtClean="0"/>
              <a:t>Ажилтныг </a:t>
            </a:r>
            <a:r>
              <a:rPr lang="mn-MN" sz="3400" dirty="0"/>
              <a:t>хоёр ээлжид дараалуулан ажиллуулахыг хориглоно.</a:t>
            </a:r>
          </a:p>
          <a:p>
            <a:endParaRPr lang="en-US" dirty="0"/>
          </a:p>
        </p:txBody>
      </p:sp>
    </p:spTree>
    <p:extLst>
      <p:ext uri="{BB962C8B-B14F-4D97-AF65-F5344CB8AC3E}">
        <p14:creationId xmlns:p14="http://schemas.microsoft.com/office/powerpoint/2010/main" val="23540231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4246</TotalTime>
  <Words>454</Words>
  <Application>Microsoft Office PowerPoint</Application>
  <PresentationFormat>On-screen Show (4:3)</PresentationFormat>
  <Paragraphs>77</Paragraphs>
  <Slides>13</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Times New Roman</vt:lpstr>
      <vt:lpstr>Office Theme</vt:lpstr>
      <vt:lpstr>1_Office Theme</vt:lpstr>
      <vt:lpstr>PowerPoint Presentation</vt:lpstr>
      <vt:lpstr>PowerPoint Presentation</vt:lpstr>
      <vt:lpstr>АГУУЛГА </vt:lpstr>
      <vt:lpstr>АЖЛЫН ЦАГИЙН ЕРӨНХИЙ ЗОХИЦУУЛАЛТ </vt:lpstr>
      <vt:lpstr>АЖЛЫН ЦАГИЙН ДЭЭД ХЯЗГААР </vt:lpstr>
      <vt:lpstr>АЖЛЫН ЦАГИЙГ БОГИНОСГОХ ЗОХИЦУУЛАЛТ</vt:lpstr>
      <vt:lpstr>ШӨНИЙН ЦАГИЙН ЗОХИЦУУЛАЛТ </vt:lpstr>
      <vt:lpstr>АЖЛЫН БҮТЭН БУС ЦАГИЙН ЗОХИЦУУЛАЛТ </vt:lpstr>
      <vt:lpstr>ЭЭЛЖИЙН АЖЛЫН ЦАГИЙН ЗОХИЦУУЛАЛТ </vt:lpstr>
      <vt:lpstr>ИЛҮҮ ЦАГААР АЖИЛЛУУЛАХ ЗОХИЦУУЛАЛТ </vt:lpstr>
      <vt:lpstr>УРТЫН ЭЭЛЖЭЭР АЖИЛЛУУЛАХ ЗОХИЦУУЛАЛТ </vt:lpstr>
      <vt:lpstr>АЖЛЫН ЦАГИЙГ НЭГТГЭН БОДОХ ЗОХИЦУУЛАЛТ </vt:lpstr>
      <vt:lpstr>Холбоо барих мэдээлэл:</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leo</dc:creator>
  <cp:lastModifiedBy>User</cp:lastModifiedBy>
  <cp:revision>354</cp:revision>
  <dcterms:created xsi:type="dcterms:W3CDTF">2012-08-08T15:18:45Z</dcterms:created>
  <dcterms:modified xsi:type="dcterms:W3CDTF">2024-08-28T00:55:54Z</dcterms:modified>
</cp:coreProperties>
</file>